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jFk7d+hug18ND38PazAE9CTdAT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36f80350f_1_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36f80350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dfafc8776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cdfafc8776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fishbone chart using draw.io</a:t>
            </a:r>
            <a:endParaRPr/>
          </a:p>
          <a:p>
            <a:pPr indent="0" lvl="0" marL="0" rtl="0" algn="l">
              <a:lnSpc>
                <a:spcPct val="100000"/>
              </a:lnSpc>
              <a:spcBef>
                <a:spcPts val="0"/>
              </a:spcBef>
              <a:spcAft>
                <a:spcPts val="0"/>
              </a:spcAft>
              <a:buClr>
                <a:schemeClr val="dk1"/>
              </a:buClr>
              <a:buSzPts val="1100"/>
              <a:buFont typeface="Arial"/>
              <a:buNone/>
            </a:pPr>
            <a:r>
              <a:rPr lang="en-US"/>
              <a:t>four vectors of attack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36f80350f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d36f80350f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Alex body is the entire tree, within that body we can check each node,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dfafc8776_0_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dfafc877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Alex</a:t>
            </a:r>
            <a:endParaRPr/>
          </a:p>
          <a:p>
            <a:pPr indent="0" lvl="0" marL="0" rtl="0" algn="l">
              <a:spcBef>
                <a:spcPts val="0"/>
              </a:spcBef>
              <a:spcAft>
                <a:spcPts val="0"/>
              </a:spcAft>
              <a:buNone/>
            </a:pPr>
            <a:r>
              <a:rPr lang="en-US"/>
              <a:t> </a:t>
            </a:r>
            <a:r>
              <a:rPr lang="en-US"/>
              <a:t>privilege</a:t>
            </a:r>
            <a:r>
              <a:rPr lang="en-US"/>
              <a:t> </a:t>
            </a:r>
            <a:r>
              <a:rPr lang="en-US"/>
              <a:t>escalation</a:t>
            </a:r>
            <a:r>
              <a:rPr lang="en-US"/>
              <a:t> stuff. </a:t>
            </a:r>
            <a:r>
              <a:rPr lang="en-US"/>
              <a:t>increase the </a:t>
            </a:r>
            <a:r>
              <a:rPr lang="en-US"/>
              <a:t>severity</a:t>
            </a:r>
            <a:r>
              <a:rPr lang="en-US"/>
              <a:t> </a:t>
            </a:r>
            <a:endParaRPr/>
          </a:p>
          <a:p>
            <a:pPr indent="0" lvl="0" marL="0" rtl="0" algn="l">
              <a:spcBef>
                <a:spcPts val="0"/>
              </a:spcBef>
              <a:spcAft>
                <a:spcPts val="0"/>
              </a:spcAft>
              <a:buNone/>
            </a:pPr>
            <a:r>
              <a:rPr lang="en-US"/>
              <a:t>Python ---import functionality modified,-- not found locally,-- remotely retrieve the library from our Github repo. </a:t>
            </a:r>
            <a:endParaRPr/>
          </a:p>
          <a:p>
            <a:pPr indent="0" lvl="0" marL="0" rtl="0" algn="l">
              <a:spcBef>
                <a:spcPts val="0"/>
              </a:spcBef>
              <a:spcAft>
                <a:spcPts val="0"/>
              </a:spcAft>
              <a:buNone/>
            </a:pPr>
            <a:r>
              <a:rPr lang="en-US"/>
              <a:t>a custom class to the sys.meta_path list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00d6ce265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00d6ce2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 ways -----from library import method-----import------import urllib.request</a:t>
            </a:r>
            <a:endParaRPr/>
          </a:p>
          <a:p>
            <a:pPr indent="0" lvl="0" marL="0" rtl="0" algn="l">
              <a:spcBef>
                <a:spcPts val="0"/>
              </a:spcBef>
              <a:spcAft>
                <a:spcPts val="0"/>
              </a:spcAft>
              <a:buNone/>
            </a:pPr>
            <a:r>
              <a:rPr lang="en-US"/>
              <a:t>netcat replacement. lets say that you break into a system and they dont have netcat</a:t>
            </a:r>
            <a:endParaRPr/>
          </a:p>
          <a:p>
            <a:pPr indent="0" lvl="0" marL="0" rtl="0" algn="l">
              <a:spcBef>
                <a:spcPts val="0"/>
              </a:spcBef>
              <a:spcAft>
                <a:spcPts val="0"/>
              </a:spcAft>
              <a:buNone/>
            </a:pPr>
            <a:r>
              <a:rPr lang="en-US"/>
              <a:t>you can program your own way to send files. </a:t>
            </a:r>
            <a:endParaRPr/>
          </a:p>
          <a:p>
            <a:pPr indent="0" lvl="0" marL="0" rtl="0" algn="l">
              <a:spcBef>
                <a:spcPts val="0"/>
              </a:spcBef>
              <a:spcAft>
                <a:spcPts val="0"/>
              </a:spcAft>
              <a:buNone/>
            </a:pPr>
            <a:r>
              <a:rPr lang="en-US"/>
              <a:t>sys.modules # docs.python--  </a:t>
            </a:r>
            <a:r>
              <a:rPr lang="en-US"/>
              <a:t>dictionary</a:t>
            </a:r>
            <a:r>
              <a:rPr lang="en-US"/>
              <a:t>--- modules which have already been loaded.</a:t>
            </a:r>
            <a:endParaRPr/>
          </a:p>
          <a:p>
            <a:pPr indent="0" lvl="0" marL="0" rtl="0" algn="l">
              <a:spcBef>
                <a:spcPts val="0"/>
              </a:spcBef>
              <a:spcAft>
                <a:spcPts val="0"/>
              </a:spcAft>
              <a:buNone/>
            </a:pPr>
            <a:r>
              <a:rPr lang="en-US"/>
              <a:t>-- can force modules to reload 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de0b6b2d1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cde0b6b2d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sqllite-stripped down version of a oracle databasing. </a:t>
            </a:r>
            <a:endParaRPr/>
          </a:p>
          <a:p>
            <a:pPr indent="0" lvl="0" marL="0" rtl="0" algn="l">
              <a:lnSpc>
                <a:spcPct val="100000"/>
              </a:lnSpc>
              <a:spcBef>
                <a:spcPts val="0"/>
              </a:spcBef>
              <a:spcAft>
                <a:spcPts val="0"/>
              </a:spcAft>
              <a:buClr>
                <a:schemeClr val="dk1"/>
              </a:buClr>
              <a:buSzPts val="1100"/>
              <a:buFont typeface="Arial"/>
              <a:buNone/>
            </a:pPr>
            <a:r>
              <a:rPr lang="en-US"/>
              <a:t>someone has built a nice python module- push stuff to the database</a:t>
            </a:r>
            <a:endParaRPr/>
          </a:p>
          <a:p>
            <a:pPr indent="0" lvl="0" marL="0" rtl="0" algn="l">
              <a:lnSpc>
                <a:spcPct val="100000"/>
              </a:lnSpc>
              <a:spcBef>
                <a:spcPts val="0"/>
              </a:spcBef>
              <a:spcAft>
                <a:spcPts val="0"/>
              </a:spcAft>
              <a:buClr>
                <a:schemeClr val="dk1"/>
              </a:buClr>
              <a:buSzPts val="1100"/>
              <a:buFont typeface="Arial"/>
              <a:buNone/>
            </a:pPr>
            <a:r>
              <a:rPr lang="en-US"/>
              <a:t>alias or something we just need to make some foreign keys to link the child to the parent.</a:t>
            </a:r>
            <a:endParaRPr/>
          </a:p>
          <a:p>
            <a:pPr indent="0" lvl="0" marL="0" rtl="0" algn="l">
              <a:lnSpc>
                <a:spcPct val="100000"/>
              </a:lnSpc>
              <a:spcBef>
                <a:spcPts val="0"/>
              </a:spcBef>
              <a:spcAft>
                <a:spcPts val="0"/>
              </a:spcAft>
              <a:buClr>
                <a:schemeClr val="dk1"/>
              </a:buClr>
              <a:buSzPts val="1100"/>
              <a:buFont typeface="Arial"/>
              <a:buNone/>
            </a:pPr>
            <a:r>
              <a:rPr lang="en-US"/>
              <a:t>at least we know how to make tables,</a:t>
            </a:r>
            <a:endParaRPr/>
          </a:p>
          <a:p>
            <a:pPr indent="0" lvl="0" marL="0" rtl="0" algn="l">
              <a:lnSpc>
                <a:spcPct val="100000"/>
              </a:lnSpc>
              <a:spcBef>
                <a:spcPts val="0"/>
              </a:spcBef>
              <a:spcAft>
                <a:spcPts val="0"/>
              </a:spcAft>
              <a:buClr>
                <a:schemeClr val="dk1"/>
              </a:buClr>
              <a:buSzPts val="1100"/>
              <a:buFont typeface="Arial"/>
              <a:buNone/>
            </a:pPr>
            <a:r>
              <a:rPr lang="en-US"/>
              <a:t>in the from table we want to have a foreign eky that is going to be a modules . id</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de0b6b2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cde0b6b2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decide between the xlm and json, for the report.</a:t>
            </a:r>
            <a:endParaRPr/>
          </a:p>
          <a:p>
            <a:pPr indent="0" lvl="0" marL="0" rtl="0" algn="l">
              <a:lnSpc>
                <a:spcPct val="100000"/>
              </a:lnSpc>
              <a:spcBef>
                <a:spcPts val="0"/>
              </a:spcBef>
              <a:spcAft>
                <a:spcPts val="0"/>
              </a:spcAft>
              <a:buClr>
                <a:schemeClr val="dk1"/>
              </a:buClr>
              <a:buSzPts val="1100"/>
              <a:buFont typeface="Arial"/>
              <a:buNone/>
            </a:pPr>
            <a:r>
              <a:rPr lang="en-US"/>
              <a:t>HTML file</a:t>
            </a:r>
            <a:endParaRPr/>
          </a:p>
          <a:p>
            <a:pPr indent="0" lvl="0" marL="0" rtl="0" algn="l">
              <a:lnSpc>
                <a:spcPct val="100000"/>
              </a:lnSpc>
              <a:spcBef>
                <a:spcPts val="0"/>
              </a:spcBef>
              <a:spcAft>
                <a:spcPts val="0"/>
              </a:spcAft>
              <a:buClr>
                <a:schemeClr val="dk1"/>
              </a:buClr>
              <a:buSzPts val="1100"/>
              <a:buFont typeface="Arial"/>
              <a:buNone/>
            </a:pPr>
            <a:r>
              <a:rPr lang="en-US"/>
              <a:t>structime = time.asctime(time.localtime(file_name))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highlight item and ctrl + D to change all matches beneath,</a:t>
            </a:r>
            <a:endParaRPr/>
          </a:p>
          <a:p>
            <a:pPr indent="0" lvl="0" marL="0" rtl="0" algn="l">
              <a:lnSpc>
                <a:spcPct val="100000"/>
              </a:lnSpc>
              <a:spcBef>
                <a:spcPts val="0"/>
              </a:spcBef>
              <a:spcAft>
                <a:spcPts val="0"/>
              </a:spcAft>
              <a:buClr>
                <a:schemeClr val="dk1"/>
              </a:buClr>
              <a:buSzPts val="1100"/>
              <a:buFont typeface="Arial"/>
              <a:buNone/>
            </a:pPr>
            <a:r>
              <a:rPr lang="en-US"/>
              <a:t>Shift+ tab to de indent</a:t>
            </a:r>
            <a:endParaRPr/>
          </a:p>
          <a:p>
            <a:pPr indent="0" lvl="0" marL="0" rtl="0" algn="l">
              <a:lnSpc>
                <a:spcPct val="100000"/>
              </a:lnSpc>
              <a:spcBef>
                <a:spcPts val="0"/>
              </a:spcBef>
              <a:spcAft>
                <a:spcPts val="0"/>
              </a:spcAft>
              <a:buClr>
                <a:schemeClr val="dk1"/>
              </a:buClr>
              <a:buSzPts val="1100"/>
              <a:buFont typeface="Arial"/>
              <a:buNone/>
            </a:pPr>
            <a:r>
              <a:rPr lang="en-US"/>
              <a:t>ctrl+f works with regex little thing </a:t>
            </a:r>
            <a:r>
              <a:rPr lang="en-US"/>
              <a:t>w</a:t>
            </a:r>
            <a:r>
              <a:rPr lang="en-US"/>
              <a:t>ith a star</a:t>
            </a:r>
            <a:endParaRPr/>
          </a:p>
          <a:p>
            <a:pPr indent="0" lvl="0" marL="0" rtl="0" algn="l">
              <a:lnSpc>
                <a:spcPct val="100000"/>
              </a:lnSpc>
              <a:spcBef>
                <a:spcPts val="0"/>
              </a:spcBef>
              <a:spcAft>
                <a:spcPts val="0"/>
              </a:spcAft>
              <a:buClr>
                <a:schemeClr val="dk1"/>
              </a:buClr>
              <a:buSzPts val="1100"/>
              <a:buFont typeface="Arial"/>
              <a:buNone/>
            </a:pPr>
            <a:r>
              <a:rPr lang="en-US"/>
              <a:t>add a new line launch.json ( arguments)</a:t>
            </a:r>
            <a:endParaRPr/>
          </a:p>
          <a:p>
            <a:pPr indent="0" lvl="0" marL="0" rtl="0" algn="l">
              <a:lnSpc>
                <a:spcPct val="100000"/>
              </a:lnSpc>
              <a:spcBef>
                <a:spcPts val="0"/>
              </a:spcBef>
              <a:spcAft>
                <a:spcPts val="0"/>
              </a:spcAft>
              <a:buClr>
                <a:schemeClr val="dk1"/>
              </a:buClr>
              <a:buSzPts val="1100"/>
              <a:buFont typeface="Arial"/>
              <a:buNone/>
            </a:pPr>
            <a:r>
              <a:rPr lang="en-US"/>
              <a:t>multiline strings= """</a:t>
            </a:r>
            <a:endParaRPr/>
          </a:p>
          <a:p>
            <a:pPr indent="0" lvl="0" marL="0" rtl="0" algn="l">
              <a:lnSpc>
                <a:spcPct val="100000"/>
              </a:lnSpc>
              <a:spcBef>
                <a:spcPts val="0"/>
              </a:spcBef>
              <a:spcAft>
                <a:spcPts val="0"/>
              </a:spcAft>
              <a:buClr>
                <a:schemeClr val="dk1"/>
              </a:buClr>
              <a:buSzPts val="1100"/>
              <a:buFont typeface="Arial"/>
              <a:buNone/>
            </a:pPr>
            <a:r>
              <a:rPr lang="en-US"/>
              <a:t>main branch , change it to development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de0b6b2d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cde0b6b2d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lang="en-US"/>
              <a:t>100 items from the 856.1 GiB  of data on the google cloud.</a:t>
            </a:r>
            <a:endParaRPr/>
          </a:p>
          <a:p>
            <a:pPr indent="0" lvl="0" marL="0" rtl="0" algn="l">
              <a:lnSpc>
                <a:spcPct val="100000"/>
              </a:lnSpc>
              <a:spcBef>
                <a:spcPts val="1200"/>
              </a:spcBef>
              <a:spcAft>
                <a:spcPts val="0"/>
              </a:spcAft>
              <a:buClr>
                <a:schemeClr val="dk1"/>
              </a:buClr>
              <a:buSzPts val="1100"/>
              <a:buFont typeface="Arial"/>
              <a:buNone/>
            </a:pPr>
            <a:r>
              <a:rPr lang="en-US"/>
              <a:t>pypi.org "boto" bar - by relevance and the fifth line had "boto3typeannotations 0.1.1 A package do prevent Exploit." </a:t>
            </a:r>
            <a:endParaRPr/>
          </a:p>
          <a:p>
            <a:pPr indent="0" lvl="0" marL="0" rtl="0" algn="l">
              <a:lnSpc>
                <a:spcPct val="100000"/>
              </a:lnSpc>
              <a:spcBef>
                <a:spcPts val="1200"/>
              </a:spcBef>
              <a:spcAft>
                <a:spcPts val="0"/>
              </a:spcAft>
              <a:buClr>
                <a:schemeClr val="dk1"/>
              </a:buClr>
              <a:buSzPts val="1100"/>
              <a:buFont typeface="Arial"/>
              <a:buNone/>
            </a:pPr>
            <a:r>
              <a:rPr lang="en-US"/>
              <a:t>William Bengston the very man who's article that started my search!</a:t>
            </a:r>
            <a:endParaRPr/>
          </a:p>
          <a:p>
            <a:pPr indent="0" lvl="0" marL="0" rtl="0" algn="l">
              <a:lnSpc>
                <a:spcPct val="100000"/>
              </a:lnSpc>
              <a:spcBef>
                <a:spcPts val="1200"/>
              </a:spcBef>
              <a:spcAft>
                <a:spcPts val="0"/>
              </a:spcAft>
              <a:buClr>
                <a:schemeClr val="dk1"/>
              </a:buClr>
              <a:buSzPts val="1100"/>
              <a:buFont typeface="Arial"/>
              <a:buNone/>
            </a:pPr>
            <a:r>
              <a:rPr lang="en-US"/>
              <a:t>it just prints out a statement that tells the admin to install the correct package which has dashes "-" in the project name.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dfafc8776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cdfafc877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entropy called in main, and include it into the report</a:t>
            </a:r>
            <a:endParaRPr/>
          </a:p>
          <a:p>
            <a:pPr indent="0" lvl="0" marL="0" rtl="0" algn="l">
              <a:lnSpc>
                <a:spcPct val="100000"/>
              </a:lnSpc>
              <a:spcBef>
                <a:spcPts val="0"/>
              </a:spcBef>
              <a:spcAft>
                <a:spcPts val="0"/>
              </a:spcAft>
              <a:buClr>
                <a:schemeClr val="dk1"/>
              </a:buClr>
              <a:buSzPts val="1100"/>
              <a:buFont typeface="Arial"/>
              <a:buNone/>
            </a:pPr>
            <a:r>
              <a:rPr lang="en-US"/>
              <a:t>Pyhton 2 script by FB36 on code.activestate.com to python 3</a:t>
            </a:r>
            <a:endParaRPr/>
          </a:p>
          <a:p>
            <a:pPr indent="0" lvl="0" marL="0" rtl="0" algn="l">
              <a:lnSpc>
                <a:spcPct val="100000"/>
              </a:lnSpc>
              <a:spcBef>
                <a:spcPts val="0"/>
              </a:spcBef>
              <a:spcAft>
                <a:spcPts val="0"/>
              </a:spcAft>
              <a:buClr>
                <a:schemeClr val="dk1"/>
              </a:buClr>
              <a:buSzPts val="1100"/>
              <a:buFont typeface="Arial"/>
              <a:buNone/>
            </a:pPr>
            <a:r>
              <a:rPr lang="en-US"/>
              <a:t>Claude E. Shannon's entropy </a:t>
            </a:r>
            <a:endParaRPr/>
          </a:p>
          <a:p>
            <a:pPr indent="0" lvl="0" marL="0" rtl="0" algn="l">
              <a:lnSpc>
                <a:spcPct val="100000"/>
              </a:lnSpc>
              <a:spcBef>
                <a:spcPts val="0"/>
              </a:spcBef>
              <a:spcAft>
                <a:spcPts val="0"/>
              </a:spcAft>
              <a:buClr>
                <a:schemeClr val="dk1"/>
              </a:buClr>
              <a:buSzPts val="1100"/>
              <a:buFont typeface="Arial"/>
              <a:buNone/>
            </a:pPr>
            <a:r>
              <a:rPr lang="en-US"/>
              <a:t>It looks like their code gets ASCII values for each character in the file and then places them into a byteArr. I think it then tries to calculate the frequencies of each letter or character or symbol using a for loop. I think it then goes through list that was generated and does some funky Log math and appends/writes that to a variable with each loop, it then prints that final calculation"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36f80350f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d36f80350f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Alexa's top one million domain names from s3.amazonaws.com</a:t>
            </a:r>
            <a:endParaRPr/>
          </a:p>
          <a:p>
            <a:pPr indent="0" lvl="0" marL="0" rtl="0" algn="l">
              <a:lnSpc>
                <a:spcPct val="100000"/>
              </a:lnSpc>
              <a:spcBef>
                <a:spcPts val="0"/>
              </a:spcBef>
              <a:spcAft>
                <a:spcPts val="0"/>
              </a:spcAft>
              <a:buClr>
                <a:schemeClr val="dk1"/>
              </a:buClr>
              <a:buSzPts val="1100"/>
              <a:buFont typeface="Arial"/>
              <a:buNone/>
            </a:pPr>
            <a:r>
              <a:rPr lang="en-US"/>
              <a:t>Chilton</a:t>
            </a:r>
            <a:endParaRPr/>
          </a:p>
          <a:p>
            <a:pPr indent="0" lvl="0" marL="0" rtl="0" algn="l">
              <a:lnSpc>
                <a:spcPct val="100000"/>
              </a:lnSpc>
              <a:spcBef>
                <a:spcPts val="0"/>
              </a:spcBef>
              <a:spcAft>
                <a:spcPts val="0"/>
              </a:spcAft>
              <a:buClr>
                <a:schemeClr val="dk1"/>
              </a:buClr>
              <a:buSzPts val="1100"/>
              <a:buFont typeface="Arial"/>
              <a:buNone/>
            </a:pPr>
            <a:r>
              <a:rPr lang="en-US"/>
              <a:t>entering a garbage (malicous) domain name into the script to analyze the results</a:t>
            </a:r>
            <a:endParaRPr/>
          </a:p>
          <a:p>
            <a:pPr indent="0" lvl="0" marL="0" rtl="0" algn="l">
              <a:lnSpc>
                <a:spcPct val="100000"/>
              </a:lnSpc>
              <a:spcBef>
                <a:spcPts val="0"/>
              </a:spcBef>
              <a:spcAft>
                <a:spcPts val="0"/>
              </a:spcAft>
              <a:buClr>
                <a:schemeClr val="dk1"/>
              </a:buClr>
              <a:buSzPts val="1100"/>
              <a:buFont typeface="Arial"/>
              <a:buNone/>
            </a:pPr>
            <a:r>
              <a:rPr lang="en-US"/>
              <a:t>distinguishing between a normal English domain name and a possibly malicious domain name.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2de838c04_1_4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d2de838c04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2de838c04_1_3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2de838c04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2de838c04_1_10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2de838c04_1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2de838c04_1_5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2de838c04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2de838c04_1_20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2de838c04_1_2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2de838c04_1_25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2de838c04_1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2de838c04_1_34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2de838c04_1_3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2de838c04_1_28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2de838c04_1_2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2de838c04_1_310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2de838c04_1_3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2de838c04_1_33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2de838c04_1_3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2de838c04_1_9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2de838c04_1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2de838c04_1_44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2de838c04_1_4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00d6ce265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00d6ce2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36f80350f_1_5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36f80350f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-Kyle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Notes- </a:t>
            </a:r>
            <a:endParaRPr/>
          </a:p>
          <a:p>
            <a:pPr indent="0" lvl="0" marL="0" rtl="0" algn="l">
              <a:lnSpc>
                <a:spcPct val="100000"/>
              </a:lnSpc>
              <a:spcBef>
                <a:spcPts val="0"/>
              </a:spcBef>
              <a:spcAft>
                <a:spcPts val="0"/>
              </a:spcAft>
              <a:buClr>
                <a:schemeClr val="dk1"/>
              </a:buClr>
              <a:buSzPts val="1100"/>
              <a:buFont typeface="Arial"/>
              <a:buNone/>
            </a:pPr>
            <a:r>
              <a:rPr lang="en-US"/>
              <a:t>Dynamic Vs Static: </a:t>
            </a:r>
            <a:r>
              <a:rPr lang="en-US"/>
              <a:t>Dynamic-install package in a sandbox, observe what it does</a:t>
            </a:r>
            <a:endParaRPr/>
          </a:p>
          <a:p>
            <a:pPr indent="0" lvl="0" marL="0" rtl="0" algn="l">
              <a:lnSpc>
                <a:spcPct val="100000"/>
              </a:lnSpc>
              <a:spcBef>
                <a:spcPts val="0"/>
              </a:spcBef>
              <a:spcAft>
                <a:spcPts val="0"/>
              </a:spcAft>
              <a:buClr>
                <a:schemeClr val="dk1"/>
              </a:buClr>
              <a:buSzPts val="1100"/>
              <a:buFont typeface="Arial"/>
              <a:buNone/>
            </a:pPr>
            <a:r>
              <a:rPr lang="en-US"/>
              <a:t>			Static-Analyze code without executing it</a:t>
            </a:r>
            <a:endParaRPr/>
          </a:p>
          <a:p>
            <a:pPr indent="0" lvl="0" marL="0" rtl="0" algn="l">
              <a:lnSpc>
                <a:spcPct val="100000"/>
              </a:lnSpc>
              <a:spcBef>
                <a:spcPts val="0"/>
              </a:spcBef>
              <a:spcAft>
                <a:spcPts val="0"/>
              </a:spcAft>
              <a:buClr>
                <a:schemeClr val="dk1"/>
              </a:buClr>
              <a:buSzPts val="1100"/>
              <a:buFont typeface="Arial"/>
              <a:buNone/>
            </a:pPr>
            <a:r>
              <a:rPr lang="en-US"/>
              <a:t>Typosqautters: when a malicious library is spelt similarly to the actual non malicious library. This is more a human error that can be corrected just be keeping an eye out on spelling, and not guessing package names.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Most attacks in PyPi so far involve using setup.py and having the malicious code inside that setup.py file which is used by the machine to get the package and machine ready for installation of said package.</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dfafc877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cdfafc877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-Kyle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Inline hooking: Taking the first bytes of an api method call and redirecting the code execution to something else.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Checking for if anything malicious happened wasnt practical to our assignment as it wasnt actually doing any preventive measures but more being passive alert like and IDS. We want more of like an IPS system for what we are doing.</a:t>
            </a:r>
            <a:endParaRPr/>
          </a:p>
          <a:p>
            <a:pPr indent="0" lvl="0" marL="0" rtl="0" algn="l">
              <a:lnSpc>
                <a:spcPct val="100000"/>
              </a:lnSpc>
              <a:spcBef>
                <a:spcPts val="0"/>
              </a:spcBef>
              <a:spcAft>
                <a:spcPts val="0"/>
              </a:spcAft>
              <a:buClr>
                <a:schemeClr val="dk1"/>
              </a:buClr>
              <a:buSzPts val="1100"/>
              <a:buFont typeface="Arial"/>
              <a:buNone/>
            </a:pPr>
            <a:r>
              <a:rPr lang="en-US"/>
              <a:t>Constantly reading RAM and CPU </a:t>
            </a:r>
            <a:r>
              <a:rPr lang="en-US"/>
              <a:t>isn't</a:t>
            </a:r>
            <a:r>
              <a:rPr lang="en-US"/>
              <a:t> practical in the sense of preventive measures against for example crypto mining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dfafc8776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cdfafc877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-Kyle</a:t>
            </a:r>
            <a:endParaRPr/>
          </a:p>
          <a:p>
            <a:pPr indent="0" lvl="0" marL="0" rtl="0" algn="l">
              <a:lnSpc>
                <a:spcPct val="100000"/>
              </a:lnSpc>
              <a:spcBef>
                <a:spcPts val="0"/>
              </a:spcBef>
              <a:spcAft>
                <a:spcPts val="0"/>
              </a:spcAft>
              <a:buClr>
                <a:schemeClr val="dk1"/>
              </a:buClr>
              <a:buSzPts val="1100"/>
              <a:buFont typeface="Arial"/>
              <a:buNone/>
            </a:pPr>
            <a:r>
              <a:rPr lang="en-US"/>
              <a:t>machine learning, could we use machine learning to keep a repository of all </a:t>
            </a:r>
            <a:r>
              <a:rPr lang="en-US"/>
              <a:t>malicious packages and deny them? Not practical as it wouldnt prevent any new malicous packages from being installed.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Enneagram of python analysis -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trufflehog - will search through git repositories, </a:t>
            </a:r>
            <a:r>
              <a:rPr lang="en-US"/>
              <a:t>run</a:t>
            </a:r>
            <a:r>
              <a:rPr lang="en-US"/>
              <a:t> entropy checks or high signal regex checks. Uses Shannon entropy checks. Practical for the project, took inspiration from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dfafc877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cdfafc877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3547113f1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354711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3547113f1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3547113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9"/>
          <p:cNvGrpSpPr/>
          <p:nvPr/>
        </p:nvGrpSpPr>
        <p:grpSpPr>
          <a:xfrm>
            <a:off x="0" y="-6350"/>
            <a:ext cx="9144000" cy="5149850"/>
            <a:chOff x="0" y="-8467"/>
            <a:chExt cx="12192000" cy="6866467"/>
          </a:xfrm>
        </p:grpSpPr>
        <p:cxnSp>
          <p:nvCxnSpPr>
            <p:cNvPr id="24" name="Google Shape;24;p9"/>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9"/>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26" name="Google Shape;26;p9"/>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7" name="Google Shape;27;p9"/>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9"/>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0075A2">
                <a:alpha val="69411"/>
              </a:srgbClr>
            </a:solidFill>
            <a:ln>
              <a:noFill/>
            </a:ln>
          </p:spPr>
        </p:sp>
        <p:sp>
          <p:nvSpPr>
            <p:cNvPr id="30" name="Google Shape;30;p9"/>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56A9F3">
                <a:alpha val="69411"/>
              </a:srgbClr>
            </a:solidFill>
            <a:ln>
              <a:noFill/>
            </a:ln>
          </p:spPr>
        </p:sp>
        <p:sp>
          <p:nvSpPr>
            <p:cNvPr id="31" name="Google Shape;31;p9"/>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2" name="Google Shape;32;p9"/>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9"/>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4050"/>
              <a:buFont typeface="Trebuchet MS"/>
              <a:buNone/>
              <a:defRPr sz="405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750"/>
              </a:spcBef>
              <a:spcAft>
                <a:spcPts val="0"/>
              </a:spcAft>
              <a:buSzPts val="1080"/>
              <a:buNone/>
              <a:defRPr>
                <a:solidFill>
                  <a:srgbClr val="FEFEFE"/>
                </a:solidFill>
              </a:defRPr>
            </a:lvl1pPr>
            <a:lvl2pPr lvl="1" algn="ctr">
              <a:lnSpc>
                <a:spcPct val="100000"/>
              </a:lnSpc>
              <a:spcBef>
                <a:spcPts val="750"/>
              </a:spcBef>
              <a:spcAft>
                <a:spcPts val="0"/>
              </a:spcAft>
              <a:buSzPts val="960"/>
              <a:buNone/>
              <a:defRPr>
                <a:solidFill>
                  <a:schemeClr val="lt1"/>
                </a:solidFill>
              </a:defRPr>
            </a:lvl2pPr>
            <a:lvl3pPr lvl="2" algn="ctr">
              <a:lnSpc>
                <a:spcPct val="100000"/>
              </a:lnSpc>
              <a:spcBef>
                <a:spcPts val="750"/>
              </a:spcBef>
              <a:spcAft>
                <a:spcPts val="0"/>
              </a:spcAft>
              <a:buSzPts val="840"/>
              <a:buNone/>
              <a:defRPr>
                <a:solidFill>
                  <a:schemeClr val="lt1"/>
                </a:solidFill>
              </a:defRPr>
            </a:lvl3pPr>
            <a:lvl4pPr lvl="3" algn="ctr">
              <a:lnSpc>
                <a:spcPct val="100000"/>
              </a:lnSpc>
              <a:spcBef>
                <a:spcPts val="750"/>
              </a:spcBef>
              <a:spcAft>
                <a:spcPts val="0"/>
              </a:spcAft>
              <a:buSzPts val="720"/>
              <a:buNone/>
              <a:defRPr>
                <a:solidFill>
                  <a:schemeClr val="lt1"/>
                </a:solidFill>
              </a:defRPr>
            </a:lvl4pPr>
            <a:lvl5pPr lvl="4" algn="ctr">
              <a:lnSpc>
                <a:spcPct val="100000"/>
              </a:lnSpc>
              <a:spcBef>
                <a:spcPts val="750"/>
              </a:spcBef>
              <a:spcAft>
                <a:spcPts val="0"/>
              </a:spcAft>
              <a:buSzPts val="720"/>
              <a:buNone/>
              <a:defRPr>
                <a:solidFill>
                  <a:schemeClr val="lt1"/>
                </a:solidFill>
              </a:defRPr>
            </a:lvl5pPr>
            <a:lvl6pPr lvl="5" algn="ctr">
              <a:lnSpc>
                <a:spcPct val="100000"/>
              </a:lnSpc>
              <a:spcBef>
                <a:spcPts val="750"/>
              </a:spcBef>
              <a:spcAft>
                <a:spcPts val="0"/>
              </a:spcAft>
              <a:buSzPts val="720"/>
              <a:buNone/>
              <a:defRPr>
                <a:solidFill>
                  <a:schemeClr val="lt1"/>
                </a:solidFill>
              </a:defRPr>
            </a:lvl6pPr>
            <a:lvl7pPr lvl="6" algn="ctr">
              <a:lnSpc>
                <a:spcPct val="100000"/>
              </a:lnSpc>
              <a:spcBef>
                <a:spcPts val="750"/>
              </a:spcBef>
              <a:spcAft>
                <a:spcPts val="0"/>
              </a:spcAft>
              <a:buSzPts val="720"/>
              <a:buNone/>
              <a:defRPr>
                <a:solidFill>
                  <a:schemeClr val="lt1"/>
                </a:solidFill>
              </a:defRPr>
            </a:lvl7pPr>
            <a:lvl8pPr lvl="7" algn="ctr">
              <a:lnSpc>
                <a:spcPct val="100000"/>
              </a:lnSpc>
              <a:spcBef>
                <a:spcPts val="750"/>
              </a:spcBef>
              <a:spcAft>
                <a:spcPts val="0"/>
              </a:spcAft>
              <a:buSzPts val="720"/>
              <a:buNone/>
              <a:defRPr>
                <a:solidFill>
                  <a:schemeClr val="lt1"/>
                </a:solidFill>
              </a:defRPr>
            </a:lvl8pPr>
            <a:lvl9pPr lvl="8" algn="ctr">
              <a:lnSpc>
                <a:spcPct val="100000"/>
              </a:lnSpc>
              <a:spcBef>
                <a:spcPts val="750"/>
              </a:spcBef>
              <a:spcAft>
                <a:spcPts val="0"/>
              </a:spcAft>
              <a:buSzPts val="720"/>
              <a:buNone/>
              <a:defRPr>
                <a:solidFill>
                  <a:schemeClr val="lt1"/>
                </a:solidFill>
              </a:defRPr>
            </a:lvl9pPr>
          </a:lstStyle>
          <a:p/>
        </p:txBody>
      </p:sp>
      <p:sp>
        <p:nvSpPr>
          <p:cNvPr id="36" name="Google Shape;36;p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8"/>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8"/>
          <p:cNvSpPr/>
          <p:nvPr>
            <p:ph idx="2" type="pic"/>
          </p:nvPr>
        </p:nvSpPr>
        <p:spPr>
          <a:xfrm>
            <a:off x="508001" y="457200"/>
            <a:ext cx="6447501" cy="2884289"/>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1pPr>
            <a:lvl2pPr lvl="1"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2pPr>
            <a:lvl3pPr lvl="2"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3pPr>
            <a:lvl4pPr lvl="3"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4pPr>
            <a:lvl5pPr lvl="4"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5pPr>
            <a:lvl6pPr lvl="5"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6pPr>
            <a:lvl7pPr lvl="6"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7pPr>
            <a:lvl8pPr lvl="7"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8pPr>
            <a:lvl9pPr lvl="8" marR="0" rtl="0" algn="l">
              <a:lnSpc>
                <a:spcPct val="100000"/>
              </a:lnSpc>
              <a:spcBef>
                <a:spcPts val="750"/>
              </a:spcBef>
              <a:spcAft>
                <a:spcPts val="0"/>
              </a:spcAft>
              <a:buClr>
                <a:schemeClr val="accent1"/>
              </a:buClr>
              <a:buSzPts val="960"/>
              <a:buFont typeface="Noto Sans Symbols"/>
              <a:buNone/>
              <a:defRPr b="0" i="0" sz="1200" u="none" cap="none" strike="noStrike">
                <a:solidFill>
                  <a:srgbClr val="FEFEFE"/>
                </a:solidFill>
                <a:latin typeface="Trebuchet MS"/>
                <a:ea typeface="Trebuchet MS"/>
                <a:cs typeface="Trebuchet MS"/>
                <a:sym typeface="Trebuchet MS"/>
              </a:defRPr>
            </a:lvl9pPr>
          </a:lstStyle>
          <a:p/>
        </p:txBody>
      </p:sp>
      <p:sp>
        <p:nvSpPr>
          <p:cNvPr id="90" name="Google Shape;90;p18"/>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91" name="Google Shape;91;p1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9"/>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9"/>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97" name="Google Shape;97;p1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20"/>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0"/>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750"/>
              </a:spcBef>
              <a:spcAft>
                <a:spcPts val="0"/>
              </a:spcAft>
              <a:buSzPts val="960"/>
              <a:buFont typeface="Trebuchet MS"/>
              <a:buNone/>
              <a:defRPr sz="12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03" name="Google Shape;103;p20"/>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04" name="Google Shape;104;p2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20"/>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56A9F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8" name="Google Shape;108;p20"/>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56A9F3"/>
                </a:solidFill>
                <a:latin typeface="Arial"/>
                <a:ea typeface="Arial"/>
                <a:cs typeface="Arial"/>
                <a:sym typeface="Arial"/>
              </a:rPr>
              <a:t>”</a:t>
            </a:r>
            <a:endParaRPr b="0" i="0" sz="1350" u="none" cap="none" strike="noStrike">
              <a:solidFill>
                <a:srgbClr val="56A9F3"/>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21"/>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1"/>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2" name="Google Shape;112;p2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22"/>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2"/>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18" name="Google Shape;118;p22"/>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9" name="Google Shape;119;p2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2"/>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56A9F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3" name="Google Shape;123;p22"/>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56A9F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23"/>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3"/>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chemeClr val="accent1"/>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27" name="Google Shape;127;p23"/>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28" name="Google Shape;128;p2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4"/>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4"/>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4" name="Google Shape;134;p2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25"/>
          <p:cNvSpPr txBox="1"/>
          <p:nvPr>
            <p:ph type="title"/>
          </p:nvPr>
        </p:nvSpPr>
        <p:spPr>
          <a:xfrm rot="5400000">
            <a:off x="4495739" y="1937215"/>
            <a:ext cx="3938588" cy="97855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5"/>
          <p:cNvSpPr txBox="1"/>
          <p:nvPr>
            <p:ph idx="1" type="body"/>
          </p:nvPr>
        </p:nvSpPr>
        <p:spPr>
          <a:xfrm rot="5400000">
            <a:off x="1186264" y="-221063"/>
            <a:ext cx="3938588" cy="529511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40" name="Google Shape;140;p2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43" name="Shape 143"/>
        <p:cNvGrpSpPr/>
        <p:nvPr/>
      </p:nvGrpSpPr>
      <p:grpSpPr>
        <a:xfrm>
          <a:off x="0" y="0"/>
          <a:ext cx="0" cy="0"/>
          <a:chOff x="0" y="0"/>
          <a:chExt cx="0" cy="0"/>
        </a:xfrm>
      </p:grpSpPr>
      <p:sp>
        <p:nvSpPr>
          <p:cNvPr id="144" name="Google Shape;144;p26"/>
          <p:cNvSpPr txBox="1"/>
          <p:nvPr>
            <p:ph idx="1" type="body"/>
          </p:nvPr>
        </p:nvSpPr>
        <p:spPr>
          <a:xfrm>
            <a:off x="457200" y="4406310"/>
            <a:ext cx="8229600" cy="519599"/>
          </a:xfrm>
          <a:prstGeom prst="rect">
            <a:avLst/>
          </a:prstGeom>
          <a:noFill/>
          <a:ln>
            <a:noFill/>
          </a:ln>
        </p:spPr>
        <p:txBody>
          <a:bodyPr anchorCtr="0" anchor="t" bIns="91425" lIns="91425" spcFirstLastPara="1" rIns="91425" wrap="square" tIns="91425">
            <a:normAutofit/>
          </a:bodyPr>
          <a:lstStyle>
            <a:lvl1pPr indent="-228600" lvl="0" marL="457200" algn="ctr">
              <a:lnSpc>
                <a:spcPct val="100000"/>
              </a:lnSpc>
              <a:spcBef>
                <a:spcPts val="0"/>
              </a:spcBef>
              <a:spcAft>
                <a:spcPts val="0"/>
              </a:spcAft>
              <a:buSzPts val="1800"/>
              <a:buNone/>
              <a:defRPr sz="1800"/>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45" name="Google Shape;145;p26"/>
          <p:cNvSpPr txBox="1"/>
          <p:nvPr>
            <p:ph idx="12" type="sldNum"/>
          </p:nvPr>
        </p:nvSpPr>
        <p:spPr>
          <a:xfrm>
            <a:off x="8556792" y="4749850"/>
            <a:ext cx="548699"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46" name="Shape 146"/>
        <p:cNvGrpSpPr/>
        <p:nvPr/>
      </p:nvGrpSpPr>
      <p:grpSpPr>
        <a:xfrm>
          <a:off x="0" y="0"/>
          <a:ext cx="0" cy="0"/>
          <a:chOff x="0" y="0"/>
          <a:chExt cx="0" cy="0"/>
        </a:xfrm>
      </p:grpSpPr>
      <p:sp>
        <p:nvSpPr>
          <p:cNvPr id="147" name="Google Shape;147;gd2de838c04_1_490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d2de838c04_1_4907"/>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d2de838c04_1_4907"/>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d2de838c04_1_4907"/>
          <p:cNvSpPr/>
          <p:nvPr/>
        </p:nvSpPr>
        <p:spPr>
          <a:xfrm>
            <a:off x="388425" y="636500"/>
            <a:ext cx="2789700" cy="57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d2de838c04_1_4907"/>
          <p:cNvSpPr txBox="1"/>
          <p:nvPr>
            <p:ph type="title"/>
          </p:nvPr>
        </p:nvSpPr>
        <p:spPr>
          <a:xfrm>
            <a:off x="308775" y="770525"/>
            <a:ext cx="2866800" cy="375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52" name="Google Shape;152;gd2de838c04_1_4907"/>
          <p:cNvSpPr txBox="1"/>
          <p:nvPr>
            <p:ph idx="1" type="body"/>
          </p:nvPr>
        </p:nvSpPr>
        <p:spPr>
          <a:xfrm>
            <a:off x="4022850" y="770525"/>
            <a:ext cx="4919400" cy="3811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75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153" name="Google Shape;153;gd2de838c04_1_4907"/>
          <p:cNvSpPr txBox="1"/>
          <p:nvPr>
            <p:ph idx="12" type="sldNum"/>
          </p:nvPr>
        </p:nvSpPr>
        <p:spPr>
          <a:xfrm>
            <a:off x="8472458" y="4663217"/>
            <a:ext cx="548700" cy="393600"/>
          </a:xfrm>
          <a:prstGeom prst="rect">
            <a:avLst/>
          </a:prstGeom>
          <a:noFill/>
        </p:spPr>
        <p:txBody>
          <a:bodyPr anchorCtr="0" anchor="ctr" bIns="45700" lIns="91425" spcFirstLastPara="1" rIns="91425" wrap="square" tIns="45700">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0"/>
          <p:cNvSpPr txBox="1"/>
          <p:nvPr>
            <p:ph idx="1" type="body"/>
          </p:nvPr>
        </p:nvSpPr>
        <p:spPr>
          <a:xfrm>
            <a:off x="457200" y="1200151"/>
            <a:ext cx="8229600" cy="3725699"/>
          </a:xfrm>
          <a:prstGeom prst="rect">
            <a:avLst/>
          </a:prstGeom>
          <a:noFill/>
          <a:ln>
            <a:noFill/>
          </a:ln>
        </p:spPr>
        <p:txBody>
          <a:bodyPr anchorCtr="0" anchor="t" bIns="91425" lIns="91425" spcFirstLastPara="1" rIns="91425" wrap="square" tIns="91425">
            <a:normAutofit/>
          </a:bodyPr>
          <a:lstStyle>
            <a:lvl1pPr indent="-297180" lvl="0" marL="457200" algn="l">
              <a:lnSpc>
                <a:spcPct val="100000"/>
              </a:lnSpc>
              <a:spcBef>
                <a:spcPts val="0"/>
              </a:spcBef>
              <a:spcAft>
                <a:spcPts val="0"/>
              </a:spcAft>
              <a:buSzPts val="1080"/>
              <a:buChar char="►"/>
              <a:defRPr/>
            </a:lvl1pPr>
            <a:lvl2pPr indent="-289560" lvl="1" marL="914400" algn="l">
              <a:lnSpc>
                <a:spcPct val="100000"/>
              </a:lnSpc>
              <a:spcBef>
                <a:spcPts val="0"/>
              </a:spcBef>
              <a:spcAft>
                <a:spcPts val="0"/>
              </a:spcAft>
              <a:buSzPts val="960"/>
              <a:buChar char="►"/>
              <a:defRPr/>
            </a:lvl2pPr>
            <a:lvl3pPr indent="-281939" lvl="2" marL="1371600" algn="l">
              <a:lnSpc>
                <a:spcPct val="100000"/>
              </a:lnSpc>
              <a:spcBef>
                <a:spcPts val="0"/>
              </a:spcBef>
              <a:spcAft>
                <a:spcPts val="0"/>
              </a:spcAft>
              <a:buSzPts val="840"/>
              <a:buChar char="►"/>
              <a:defRPr/>
            </a:lvl3pPr>
            <a:lvl4pPr indent="-274319" lvl="3" marL="1828800" algn="l">
              <a:lnSpc>
                <a:spcPct val="100000"/>
              </a:lnSpc>
              <a:spcBef>
                <a:spcPts val="0"/>
              </a:spcBef>
              <a:spcAft>
                <a:spcPts val="0"/>
              </a:spcAft>
              <a:buSzPts val="720"/>
              <a:buChar char="►"/>
              <a:defRPr/>
            </a:lvl4pPr>
            <a:lvl5pPr indent="-274320" lvl="4" marL="2286000" algn="l">
              <a:lnSpc>
                <a:spcPct val="100000"/>
              </a:lnSpc>
              <a:spcBef>
                <a:spcPts val="0"/>
              </a:spcBef>
              <a:spcAft>
                <a:spcPts val="0"/>
              </a:spcAft>
              <a:buSzPts val="720"/>
              <a:buChar char="►"/>
              <a:defRPr/>
            </a:lvl5pPr>
            <a:lvl6pPr indent="-274320" lvl="5" marL="2743200" algn="l">
              <a:lnSpc>
                <a:spcPct val="100000"/>
              </a:lnSpc>
              <a:spcBef>
                <a:spcPts val="0"/>
              </a:spcBef>
              <a:spcAft>
                <a:spcPts val="0"/>
              </a:spcAft>
              <a:buSzPts val="720"/>
              <a:buChar char="►"/>
              <a:defRPr/>
            </a:lvl6pPr>
            <a:lvl7pPr indent="-274320" lvl="6" marL="3200400" algn="l">
              <a:lnSpc>
                <a:spcPct val="100000"/>
              </a:lnSpc>
              <a:spcBef>
                <a:spcPts val="0"/>
              </a:spcBef>
              <a:spcAft>
                <a:spcPts val="0"/>
              </a:spcAft>
              <a:buSzPts val="720"/>
              <a:buChar char="►"/>
              <a:defRPr/>
            </a:lvl7pPr>
            <a:lvl8pPr indent="-274320" lvl="7" marL="3657600" algn="l">
              <a:lnSpc>
                <a:spcPct val="100000"/>
              </a:lnSpc>
              <a:spcBef>
                <a:spcPts val="0"/>
              </a:spcBef>
              <a:spcAft>
                <a:spcPts val="0"/>
              </a:spcAft>
              <a:buSzPts val="720"/>
              <a:buChar char="►"/>
              <a:defRPr/>
            </a:lvl8pPr>
            <a:lvl9pPr indent="-274320" lvl="8" marL="4114800" algn="l">
              <a:lnSpc>
                <a:spcPct val="100000"/>
              </a:lnSpc>
              <a:spcBef>
                <a:spcPts val="0"/>
              </a:spcBef>
              <a:spcAft>
                <a:spcPts val="0"/>
              </a:spcAft>
              <a:buSzPts val="720"/>
              <a:buChar char="►"/>
              <a:defRPr/>
            </a:lvl9pPr>
          </a:lstStyle>
          <a:p/>
        </p:txBody>
      </p:sp>
      <p:sp>
        <p:nvSpPr>
          <p:cNvPr id="42" name="Google Shape;42;p10"/>
          <p:cNvSpPr txBox="1"/>
          <p:nvPr>
            <p:ph idx="12" type="sldNum"/>
          </p:nvPr>
        </p:nvSpPr>
        <p:spPr>
          <a:xfrm>
            <a:off x="8556792" y="4749850"/>
            <a:ext cx="548699"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1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46" name="Google Shape;46;p1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12"/>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52" name="Google Shape;52;p1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13"/>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3"/>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8" name="Google Shape;58;p13"/>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9" name="Google Shape;59;p1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4"/>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5" name="Google Shape;65;p14"/>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6" name="Google Shape;66;p14"/>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7" name="Google Shape;67;p14"/>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8" name="Google Shape;68;p1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7"/>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7"/>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3" name="Google Shape;83;p17"/>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840"/>
              <a:buNone/>
              <a:defRPr sz="1050"/>
            </a:lvl2pPr>
            <a:lvl3pPr indent="-228600" lvl="2" marL="1371600" algn="l">
              <a:lnSpc>
                <a:spcPct val="100000"/>
              </a:lnSpc>
              <a:spcBef>
                <a:spcPts val="750"/>
              </a:spcBef>
              <a:spcAft>
                <a:spcPts val="0"/>
              </a:spcAft>
              <a:buSzPts val="720"/>
              <a:buNone/>
              <a:defRPr sz="900"/>
            </a:lvl3pPr>
            <a:lvl4pPr indent="-228600" lvl="3" marL="1828800" algn="l">
              <a:lnSpc>
                <a:spcPct val="100000"/>
              </a:lnSpc>
              <a:spcBef>
                <a:spcPts val="750"/>
              </a:spcBef>
              <a:spcAft>
                <a:spcPts val="0"/>
              </a:spcAft>
              <a:buSzPts val="600"/>
              <a:buNone/>
              <a:defRPr sz="750"/>
            </a:lvl4pPr>
            <a:lvl5pPr indent="-228600" lvl="4" marL="2286000" algn="l">
              <a:lnSpc>
                <a:spcPct val="100000"/>
              </a:lnSpc>
              <a:spcBef>
                <a:spcPts val="750"/>
              </a:spcBef>
              <a:spcAft>
                <a:spcPts val="0"/>
              </a:spcAft>
              <a:buSzPts val="600"/>
              <a:buNone/>
              <a:defRPr sz="750"/>
            </a:lvl5pPr>
            <a:lvl6pPr indent="-228600" lvl="5" marL="2743200" algn="l">
              <a:lnSpc>
                <a:spcPct val="100000"/>
              </a:lnSpc>
              <a:spcBef>
                <a:spcPts val="750"/>
              </a:spcBef>
              <a:spcAft>
                <a:spcPts val="0"/>
              </a:spcAft>
              <a:buSzPts val="600"/>
              <a:buNone/>
              <a:defRPr sz="750"/>
            </a:lvl6pPr>
            <a:lvl7pPr indent="-228600" lvl="6" marL="3200400" algn="l">
              <a:lnSpc>
                <a:spcPct val="100000"/>
              </a:lnSpc>
              <a:spcBef>
                <a:spcPts val="750"/>
              </a:spcBef>
              <a:spcAft>
                <a:spcPts val="0"/>
              </a:spcAft>
              <a:buSzPts val="600"/>
              <a:buNone/>
              <a:defRPr sz="750"/>
            </a:lvl7pPr>
            <a:lvl8pPr indent="-228600" lvl="7" marL="3657600" algn="l">
              <a:lnSpc>
                <a:spcPct val="100000"/>
              </a:lnSpc>
              <a:spcBef>
                <a:spcPts val="750"/>
              </a:spcBef>
              <a:spcAft>
                <a:spcPts val="0"/>
              </a:spcAft>
              <a:buSzPts val="600"/>
              <a:buNone/>
              <a:defRPr sz="750"/>
            </a:lvl8pPr>
            <a:lvl9pPr indent="-228600" lvl="8" marL="4114800" algn="l">
              <a:lnSpc>
                <a:spcPct val="100000"/>
              </a:lnSpc>
              <a:spcBef>
                <a:spcPts val="750"/>
              </a:spcBef>
              <a:spcAft>
                <a:spcPts val="0"/>
              </a:spcAft>
              <a:buSzPts val="600"/>
              <a:buNone/>
              <a:defRPr sz="750"/>
            </a:lvl9pPr>
          </a:lstStyle>
          <a:p/>
        </p:txBody>
      </p:sp>
      <p:sp>
        <p:nvSpPr>
          <p:cNvPr id="84" name="Google Shape;84;p1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grpSp>
        <p:nvGrpSpPr>
          <p:cNvPr id="6" name="Google Shape;6;p8"/>
          <p:cNvGrpSpPr/>
          <p:nvPr/>
        </p:nvGrpSpPr>
        <p:grpSpPr>
          <a:xfrm>
            <a:off x="0" y="-6350"/>
            <a:ext cx="9144000" cy="5149850"/>
            <a:chOff x="0" y="-8467"/>
            <a:chExt cx="12192000" cy="6866467"/>
          </a:xfrm>
        </p:grpSpPr>
        <p:cxnSp>
          <p:nvCxnSpPr>
            <p:cNvPr id="7" name="Google Shape;7;p8"/>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8" name="Google Shape;8;p8"/>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9" name="Google Shape;9;p8"/>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0" name="Google Shape;10;p8"/>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8"/>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8"/>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0075A2">
                <a:alpha val="69411"/>
              </a:srgbClr>
            </a:solidFill>
            <a:ln>
              <a:noFill/>
            </a:ln>
          </p:spPr>
        </p:sp>
        <p:sp>
          <p:nvSpPr>
            <p:cNvPr id="13" name="Google Shape;13;p8"/>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56A9F3">
                <a:alpha val="69411"/>
              </a:srgbClr>
            </a:solidFill>
            <a:ln>
              <a:noFill/>
            </a:ln>
          </p:spPr>
        </p:sp>
        <p:sp>
          <p:nvSpPr>
            <p:cNvPr id="14" name="Google Shape;14;p8"/>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5" name="Google Shape;15;p8"/>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
            <p:cNvSpPr/>
            <p:nvPr/>
          </p:nvSpPr>
          <p:spPr>
            <a:xfrm>
              <a:off x="0" y="4013200"/>
              <a:ext cx="448733" cy="2844800"/>
            </a:xfrm>
            <a:prstGeom prst="triangle">
              <a:avLst>
                <a:gd fmla="val 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8" name="Google Shape;18;p8"/>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FEFEFE"/>
                </a:solidFill>
                <a:latin typeface="Trebuchet MS"/>
                <a:ea typeface="Trebuchet MS"/>
                <a:cs typeface="Trebuchet MS"/>
                <a:sym typeface="Trebuchet MS"/>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FEFEFE"/>
                </a:solidFill>
                <a:latin typeface="Trebuchet MS"/>
                <a:ea typeface="Trebuchet MS"/>
                <a:cs typeface="Trebuchet MS"/>
                <a:sym typeface="Trebuchet MS"/>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9pPr>
          </a:lstStyle>
          <a:p/>
        </p:txBody>
      </p:sp>
      <p:sp>
        <p:nvSpPr>
          <p:cNvPr id="19" name="Google Shape;19;p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 name="Google Shape;20;p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 name="Google Shape;21;p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lt1"/>
              </a:buClr>
              <a:buSzPts val="1300"/>
              <a:buFont typeface="Trebuchet MS"/>
              <a:buNone/>
              <a:defRPr b="0" i="0" sz="13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s://app.rawgraphs.io/" TargetMode="External"/><Relationship Id="rId4" Type="http://schemas.openxmlformats.org/officeDocument/2006/relationships/hyperlink" Target="https://app.rawgraphs.io/" TargetMode="External"/><Relationship Id="rId5" Type="http://schemas.openxmlformats.org/officeDocument/2006/relationships/hyperlink" Target="https://blog.malwarebytes.com/threat-analysis/2018/04/pbot-python-based-adware/" TargetMode="External"/><Relationship Id="rId6" Type="http://schemas.openxmlformats.org/officeDocument/2006/relationships/hyperlink" Target="https://discuss.python.org/t/what-methods-should-we-implement-to-detect-malicious-content/224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packaging.python.org/guides/analyzing-pypi-package-downloads/#analyzing-pypi-package-downloads" TargetMode="External"/><Relationship Id="rId4" Type="http://schemas.openxmlformats.org/officeDocument/2006/relationships/hyperlink" Target="https://packaging.python.org/guides/analyzing-pypi-package-downloads/#analyzing-pypi-package-download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1086757" y="1121229"/>
            <a:ext cx="5825202" cy="1234727"/>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accent1"/>
              </a:buClr>
              <a:buSzPts val="4000"/>
              <a:buFont typeface="Trebuchet MS"/>
              <a:buNone/>
            </a:pPr>
            <a:r>
              <a:rPr lang="en-US"/>
              <a:t>Python Forensic Investigation Findings</a:t>
            </a:r>
            <a:endParaRPr/>
          </a:p>
        </p:txBody>
      </p:sp>
      <p:sp>
        <p:nvSpPr>
          <p:cNvPr id="159" name="Google Shape;159;p1"/>
          <p:cNvSpPr txBox="1"/>
          <p:nvPr>
            <p:ph idx="1" type="subTitle"/>
          </p:nvPr>
        </p:nvSpPr>
        <p:spPr>
          <a:xfrm>
            <a:off x="607975" y="2355953"/>
            <a:ext cx="6600000" cy="2201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US" sz="2000"/>
              <a:t>CLIENT: Brett Miller</a:t>
            </a:r>
            <a:endParaRPr/>
          </a:p>
          <a:p>
            <a:pPr indent="0" lvl="0" marL="0" rtl="0" algn="r">
              <a:lnSpc>
                <a:spcPct val="100000"/>
              </a:lnSpc>
              <a:spcBef>
                <a:spcPts val="0"/>
              </a:spcBef>
              <a:spcAft>
                <a:spcPts val="0"/>
              </a:spcAft>
              <a:buSzPts val="1600"/>
              <a:buNone/>
            </a:pPr>
            <a:r>
              <a:rPr lang="en-US" sz="2000"/>
              <a:t>IA 495 Capstone</a:t>
            </a:r>
            <a:endParaRPr sz="2000"/>
          </a:p>
          <a:p>
            <a:pPr indent="0" lvl="0" marL="0" rtl="0" algn="r">
              <a:lnSpc>
                <a:spcPct val="100000"/>
              </a:lnSpc>
              <a:spcBef>
                <a:spcPts val="0"/>
              </a:spcBef>
              <a:spcAft>
                <a:spcPts val="0"/>
              </a:spcAft>
              <a:buSzPts val="1600"/>
              <a:buNone/>
            </a:pPr>
            <a:r>
              <a:rPr lang="en-US" sz="2000"/>
              <a:t>Instructor: Dr. Tout</a:t>
            </a:r>
            <a:endParaRPr sz="2000"/>
          </a:p>
          <a:p>
            <a:pPr indent="0" lvl="0" marL="0" rtl="0" algn="r">
              <a:lnSpc>
                <a:spcPct val="100000"/>
              </a:lnSpc>
              <a:spcBef>
                <a:spcPts val="0"/>
              </a:spcBef>
              <a:spcAft>
                <a:spcPts val="0"/>
              </a:spcAft>
              <a:buClr>
                <a:srgbClr val="000000"/>
              </a:buClr>
              <a:buSzPts val="1600"/>
              <a:buFont typeface="Arial"/>
              <a:buNone/>
            </a:pPr>
            <a:r>
              <a:rPr lang="en-US" sz="2000"/>
              <a:t>Assistant: Pooja Patil</a:t>
            </a:r>
            <a:endParaRPr sz="2000"/>
          </a:p>
          <a:p>
            <a:pPr indent="0" lvl="0" marL="0" rtl="0" algn="l">
              <a:lnSpc>
                <a:spcPct val="100000"/>
              </a:lnSpc>
              <a:spcBef>
                <a:spcPts val="0"/>
              </a:spcBef>
              <a:spcAft>
                <a:spcPts val="0"/>
              </a:spcAft>
              <a:buSzPts val="1100"/>
              <a:buNone/>
            </a:pPr>
            <a:r>
              <a:rPr lang="en-US" sz="2000"/>
              <a:t>Project Dates:</a:t>
            </a:r>
            <a:endParaRPr sz="2000"/>
          </a:p>
          <a:p>
            <a:pPr indent="0" lvl="0" marL="0" rtl="0" algn="l">
              <a:lnSpc>
                <a:spcPct val="100000"/>
              </a:lnSpc>
              <a:spcBef>
                <a:spcPts val="0"/>
              </a:spcBef>
              <a:spcAft>
                <a:spcPts val="0"/>
              </a:spcAft>
              <a:buClr>
                <a:schemeClr val="dk1"/>
              </a:buClr>
              <a:buSzPts val="1100"/>
              <a:buFont typeface="Arial"/>
              <a:buNone/>
            </a:pPr>
            <a:r>
              <a:rPr lang="en-US" sz="2000"/>
              <a:t>1/23/2021 --&gt; 4/17/2021</a:t>
            </a:r>
            <a:endParaRPr sz="2000"/>
          </a:p>
          <a:p>
            <a:pPr indent="0" lvl="0" marL="0" rtl="0" algn="r">
              <a:lnSpc>
                <a:spcPct val="100000"/>
              </a:lnSpc>
              <a:spcBef>
                <a:spcPts val="0"/>
              </a:spcBef>
              <a:spcAft>
                <a:spcPts val="0"/>
              </a:spcAft>
              <a:buSzPts val="1600"/>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d36f80350f_1_21"/>
          <p:cNvSpPr txBox="1"/>
          <p:nvPr>
            <p:ph type="ctrTitle"/>
          </p:nvPr>
        </p:nvSpPr>
        <p:spPr>
          <a:xfrm>
            <a:off x="2125800" y="2119950"/>
            <a:ext cx="4892400" cy="9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800"/>
              <a:t>Program Design</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cdfafc8776_0_45"/>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Actual Approach</a:t>
            </a:r>
            <a:endParaRPr/>
          </a:p>
        </p:txBody>
      </p:sp>
      <p:sp>
        <p:nvSpPr>
          <p:cNvPr id="223" name="Google Shape;223;gcdfafc8776_0_45"/>
          <p:cNvSpPr/>
          <p:nvPr/>
        </p:nvSpPr>
        <p:spPr>
          <a:xfrm>
            <a:off x="482550" y="1414376"/>
            <a:ext cx="8178900" cy="306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p:txBody>
      </p:sp>
      <p:pic>
        <p:nvPicPr>
          <p:cNvPr id="224" name="Google Shape;224;gcdfafc8776_0_45"/>
          <p:cNvPicPr preferRelativeResize="0"/>
          <p:nvPr/>
        </p:nvPicPr>
        <p:blipFill>
          <a:blip r:embed="rId3">
            <a:alphaModFix/>
          </a:blip>
          <a:stretch>
            <a:fillRect/>
          </a:stretch>
        </p:blipFill>
        <p:spPr>
          <a:xfrm>
            <a:off x="406017" y="0"/>
            <a:ext cx="8331968"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d36f80350f_1_27"/>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Actual Approach</a:t>
            </a:r>
            <a:endParaRPr/>
          </a:p>
        </p:txBody>
      </p:sp>
      <p:sp>
        <p:nvSpPr>
          <p:cNvPr id="230" name="Google Shape;230;gd36f80350f_1_27"/>
          <p:cNvSpPr/>
          <p:nvPr/>
        </p:nvSpPr>
        <p:spPr>
          <a:xfrm>
            <a:off x="482550" y="1414376"/>
            <a:ext cx="8178900" cy="306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lt1"/>
                </a:solidFill>
                <a:latin typeface="Trebuchet MS"/>
                <a:ea typeface="Trebuchet MS"/>
                <a:cs typeface="Trebuchet MS"/>
                <a:sym typeface="Trebuchet MS"/>
              </a:rPr>
              <a:t>Abstract Syntax Tree</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rPr b="1" lang="en-US" sz="2400">
                <a:solidFill>
                  <a:schemeClr val="lt1"/>
                </a:solidFill>
                <a:latin typeface="Trebuchet MS"/>
                <a:ea typeface="Trebuchet MS"/>
                <a:cs typeface="Trebuchet MS"/>
                <a:sym typeface="Trebuchet MS"/>
              </a:rPr>
              <a:t>AST</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p:txBody>
      </p:sp>
      <p:pic>
        <p:nvPicPr>
          <p:cNvPr id="231" name="Google Shape;231;gd36f80350f_1_27"/>
          <p:cNvPicPr preferRelativeResize="0"/>
          <p:nvPr/>
        </p:nvPicPr>
        <p:blipFill rotWithShape="1">
          <a:blip r:embed="rId3">
            <a:alphaModFix/>
          </a:blip>
          <a:srcRect b="35070" l="39350" r="43698" t="45203"/>
          <a:stretch/>
        </p:blipFill>
        <p:spPr>
          <a:xfrm>
            <a:off x="4068700" y="1202999"/>
            <a:ext cx="4685592" cy="306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cdfafc8776_0_51"/>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Abstract Syntax Tree</a:t>
            </a:r>
            <a:endParaRPr/>
          </a:p>
        </p:txBody>
      </p:sp>
      <p:sp>
        <p:nvSpPr>
          <p:cNvPr id="237" name="Google Shape;237;gcdfafc8776_0_51"/>
          <p:cNvSpPr txBox="1"/>
          <p:nvPr>
            <p:ph idx="1" type="body"/>
          </p:nvPr>
        </p:nvSpPr>
        <p:spPr>
          <a:xfrm>
            <a:off x="457200" y="1200151"/>
            <a:ext cx="8229600" cy="37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2250"/>
              <a:t>Enabled us to pull out</a:t>
            </a:r>
            <a:endParaRPr sz="2250"/>
          </a:p>
          <a:p>
            <a:pPr indent="0" lvl="0" marL="0" rtl="0" algn="l">
              <a:spcBef>
                <a:spcPts val="0"/>
              </a:spcBef>
              <a:spcAft>
                <a:spcPts val="0"/>
              </a:spcAft>
              <a:buNone/>
            </a:pPr>
            <a:r>
              <a:rPr lang="en-US" sz="2250"/>
              <a:t>	methods</a:t>
            </a:r>
            <a:endParaRPr sz="2250"/>
          </a:p>
          <a:p>
            <a:pPr indent="0" lvl="0" marL="0" rtl="0" algn="l">
              <a:spcBef>
                <a:spcPts val="0"/>
              </a:spcBef>
              <a:spcAft>
                <a:spcPts val="0"/>
              </a:spcAft>
              <a:buNone/>
            </a:pPr>
            <a:r>
              <a:t/>
            </a:r>
            <a:endParaRPr sz="2250"/>
          </a:p>
        </p:txBody>
      </p:sp>
      <p:pic>
        <p:nvPicPr>
          <p:cNvPr id="238" name="Google Shape;238;gcdfafc8776_0_51"/>
          <p:cNvPicPr preferRelativeResize="0"/>
          <p:nvPr/>
        </p:nvPicPr>
        <p:blipFill rotWithShape="1">
          <a:blip r:embed="rId3">
            <a:alphaModFix/>
          </a:blip>
          <a:srcRect b="6305" l="31015" r="0" t="4000"/>
          <a:stretch/>
        </p:blipFill>
        <p:spPr>
          <a:xfrm>
            <a:off x="4021450" y="265038"/>
            <a:ext cx="4665350" cy="4613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d00d6ce265_0_0"/>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AST</a:t>
            </a:r>
            <a:endParaRPr/>
          </a:p>
        </p:txBody>
      </p:sp>
      <p:sp>
        <p:nvSpPr>
          <p:cNvPr id="244" name="Google Shape;244;gd00d6ce265_0_0"/>
          <p:cNvSpPr txBox="1"/>
          <p:nvPr>
            <p:ph idx="1" type="body"/>
          </p:nvPr>
        </p:nvSpPr>
        <p:spPr>
          <a:xfrm>
            <a:off x="0" y="1214251"/>
            <a:ext cx="8229600" cy="37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2250"/>
              <a:t>	imports</a:t>
            </a:r>
            <a:endParaRPr sz="2250"/>
          </a:p>
          <a:p>
            <a:pPr indent="0" lvl="0" marL="0" rtl="0" algn="l">
              <a:spcBef>
                <a:spcPts val="0"/>
              </a:spcBef>
              <a:spcAft>
                <a:spcPts val="0"/>
              </a:spcAft>
              <a:buNone/>
            </a:pPr>
            <a:r>
              <a:rPr lang="en-US" sz="2250"/>
              <a:t>	methods</a:t>
            </a:r>
            <a:endParaRPr sz="2250"/>
          </a:p>
          <a:p>
            <a:pPr indent="0" lvl="0" marL="0" rtl="0" algn="l">
              <a:spcBef>
                <a:spcPts val="0"/>
              </a:spcBef>
              <a:spcAft>
                <a:spcPts val="0"/>
              </a:spcAft>
              <a:buNone/>
            </a:pPr>
            <a:r>
              <a:rPr lang="en-US" sz="2250"/>
              <a:t>	constants</a:t>
            </a:r>
            <a:endParaRPr sz="2250"/>
          </a:p>
        </p:txBody>
      </p:sp>
      <p:pic>
        <p:nvPicPr>
          <p:cNvPr id="245" name="Google Shape;245;gd00d6ce265_0_0"/>
          <p:cNvPicPr preferRelativeResize="0"/>
          <p:nvPr/>
        </p:nvPicPr>
        <p:blipFill>
          <a:blip r:embed="rId3">
            <a:alphaModFix/>
          </a:blip>
          <a:stretch>
            <a:fillRect/>
          </a:stretch>
        </p:blipFill>
        <p:spPr>
          <a:xfrm>
            <a:off x="2187693" y="0"/>
            <a:ext cx="6956315"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cde0b6b2d1_0_12"/>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Lessons Learned</a:t>
            </a:r>
            <a:endParaRPr/>
          </a:p>
        </p:txBody>
      </p:sp>
      <p:sp>
        <p:nvSpPr>
          <p:cNvPr id="251" name="Google Shape;251;gcde0b6b2d1_0_12"/>
          <p:cNvSpPr/>
          <p:nvPr/>
        </p:nvSpPr>
        <p:spPr>
          <a:xfrm>
            <a:off x="626973" y="1160749"/>
            <a:ext cx="8178900" cy="1938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Char char="•"/>
            </a:pPr>
            <a:r>
              <a:rPr b="1" lang="en-US" sz="2400">
                <a:solidFill>
                  <a:schemeClr val="lt1"/>
                </a:solidFill>
                <a:latin typeface="Trebuchet MS"/>
                <a:ea typeface="Trebuchet MS"/>
                <a:cs typeface="Trebuchet MS"/>
                <a:sym typeface="Trebuchet MS"/>
              </a:rPr>
              <a:t>One example of what went right on this project:</a:t>
            </a:r>
            <a:endParaRPr b="1" sz="2400">
              <a:solidFill>
                <a:schemeClr val="lt1"/>
              </a:solidFill>
              <a:latin typeface="Trebuchet MS"/>
              <a:ea typeface="Trebuchet MS"/>
              <a:cs typeface="Trebuchet MS"/>
              <a:sym typeface="Trebuchet MS"/>
            </a:endParaRPr>
          </a:p>
          <a:p>
            <a:pPr indent="-381000" lvl="1" marL="914400" marR="0" rtl="0" algn="l">
              <a:lnSpc>
                <a:spcPct val="100000"/>
              </a:lnSpc>
              <a:spcBef>
                <a:spcPts val="0"/>
              </a:spcBef>
              <a:spcAft>
                <a:spcPts val="0"/>
              </a:spcAft>
              <a:buClr>
                <a:schemeClr val="lt1"/>
              </a:buClr>
              <a:buSzPts val="2400"/>
              <a:buChar char="○"/>
            </a:pPr>
            <a:r>
              <a:rPr b="1" lang="en-US" sz="2400">
                <a:solidFill>
                  <a:schemeClr val="lt1"/>
                </a:solidFill>
                <a:latin typeface="Trebuchet MS"/>
                <a:ea typeface="Trebuchet MS"/>
                <a:cs typeface="Trebuchet MS"/>
                <a:sym typeface="Trebuchet MS"/>
              </a:rPr>
              <a:t> AST instead of REGEX</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Char char="•"/>
            </a:pPr>
            <a:r>
              <a:rPr b="1" lang="en-US" sz="2400">
                <a:solidFill>
                  <a:schemeClr val="lt1"/>
                </a:solidFill>
                <a:latin typeface="Trebuchet MS"/>
                <a:ea typeface="Trebuchet MS"/>
                <a:cs typeface="Trebuchet MS"/>
                <a:sym typeface="Trebuchet MS"/>
              </a:rPr>
              <a:t>O</a:t>
            </a:r>
            <a:r>
              <a:rPr b="1" lang="en-US" sz="2400">
                <a:solidFill>
                  <a:schemeClr val="lt1"/>
                </a:solidFill>
                <a:latin typeface="Trebuchet MS"/>
                <a:ea typeface="Trebuchet MS"/>
                <a:cs typeface="Trebuchet MS"/>
                <a:sym typeface="Trebuchet MS"/>
              </a:rPr>
              <a:t>ne example of what went wrong on this project.</a:t>
            </a:r>
            <a:endParaRPr b="1" sz="2400">
              <a:solidFill>
                <a:schemeClr val="lt1"/>
              </a:solidFill>
              <a:latin typeface="Trebuchet MS"/>
              <a:ea typeface="Trebuchet MS"/>
              <a:cs typeface="Trebuchet MS"/>
              <a:sym typeface="Trebuchet MS"/>
            </a:endParaRPr>
          </a:p>
          <a:p>
            <a:pPr indent="-381000" lvl="1" marL="914400" marR="0" rtl="0" algn="l">
              <a:lnSpc>
                <a:spcPct val="100000"/>
              </a:lnSpc>
              <a:spcBef>
                <a:spcPts val="0"/>
              </a:spcBef>
              <a:spcAft>
                <a:spcPts val="0"/>
              </a:spcAft>
              <a:buClr>
                <a:schemeClr val="lt1"/>
              </a:buClr>
              <a:buSzPts val="2400"/>
              <a:buChar char="○"/>
            </a:pPr>
            <a:r>
              <a:rPr b="1" lang="en-US" sz="2400">
                <a:solidFill>
                  <a:schemeClr val="lt1"/>
                </a:solidFill>
                <a:latin typeface="Trebuchet MS"/>
                <a:ea typeface="Trebuchet MS"/>
                <a:cs typeface="Trebuchet MS"/>
                <a:sym typeface="Trebuchet MS"/>
              </a:rPr>
              <a:t>MySQL database</a:t>
            </a:r>
            <a:endParaRPr b="1" sz="2400">
              <a:solidFill>
                <a:schemeClr val="lt1"/>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52" name="Google Shape;252;gcde0b6b2d1_0_12"/>
          <p:cNvPicPr preferRelativeResize="0"/>
          <p:nvPr/>
        </p:nvPicPr>
        <p:blipFill rotWithShape="1">
          <a:blip r:embed="rId3">
            <a:alphaModFix/>
          </a:blip>
          <a:srcRect b="12857" l="15696" r="18982" t="13417"/>
          <a:stretch/>
        </p:blipFill>
        <p:spPr>
          <a:xfrm>
            <a:off x="4111200" y="2480150"/>
            <a:ext cx="5032802" cy="2663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cde0b6b2d1_0_0"/>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Investigation: Evidence Reviewed</a:t>
            </a:r>
            <a:endParaRPr/>
          </a:p>
        </p:txBody>
      </p:sp>
      <p:sp>
        <p:nvSpPr>
          <p:cNvPr id="258" name="Google Shape;258;gcde0b6b2d1_0_0"/>
          <p:cNvSpPr/>
          <p:nvPr/>
        </p:nvSpPr>
        <p:spPr>
          <a:xfrm>
            <a:off x="965198" y="1414374"/>
            <a:ext cx="8178900" cy="1938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Files:Setup.py</a:t>
            </a:r>
            <a:endParaRPr b="1" i="0" sz="2400" u="none" cap="none" strike="noStrike">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Websites:pypi.org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
          <p:cNvSpPr txBox="1"/>
          <p:nvPr>
            <p:ph type="title"/>
          </p:nvPr>
        </p:nvSpPr>
        <p:spPr>
          <a:xfrm>
            <a:off x="965199" y="457200"/>
            <a:ext cx="7648121" cy="8245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Investigation: Tools/Methodology</a:t>
            </a:r>
            <a:endParaRPr/>
          </a:p>
        </p:txBody>
      </p:sp>
      <p:sp>
        <p:nvSpPr>
          <p:cNvPr id="264" name="Google Shape;264;p5"/>
          <p:cNvSpPr/>
          <p:nvPr/>
        </p:nvSpPr>
        <p:spPr>
          <a:xfrm>
            <a:off x="965198" y="1414374"/>
            <a:ext cx="8178802"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VSCode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Abstract Syntax Tree module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Websites: Pypi.org</a:t>
            </a:r>
            <a:endParaRPr b="1" i="0" sz="2400" u="none" cap="none" strike="noStrike">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Github</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
          <p:cNvSpPr txBox="1"/>
          <p:nvPr>
            <p:ph type="title"/>
          </p:nvPr>
        </p:nvSpPr>
        <p:spPr>
          <a:xfrm>
            <a:off x="965199" y="457200"/>
            <a:ext cx="7648121" cy="8245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Investigation: Key Findings</a:t>
            </a:r>
            <a:endParaRPr/>
          </a:p>
        </p:txBody>
      </p:sp>
      <p:sp>
        <p:nvSpPr>
          <p:cNvPr id="270" name="Google Shape;270;p7"/>
          <p:cNvSpPr/>
          <p:nvPr/>
        </p:nvSpPr>
        <p:spPr>
          <a:xfrm>
            <a:off x="965198" y="1414374"/>
            <a:ext cx="8178802"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we </a:t>
            </a:r>
            <a:r>
              <a:rPr b="1" lang="en-US" sz="2400">
                <a:solidFill>
                  <a:schemeClr val="lt1"/>
                </a:solidFill>
                <a:latin typeface="Trebuchet MS"/>
                <a:ea typeface="Trebuchet MS"/>
                <a:cs typeface="Trebuchet MS"/>
                <a:sym typeface="Trebuchet MS"/>
              </a:rPr>
              <a:t>found </a:t>
            </a:r>
            <a:r>
              <a:rPr b="1" i="0" lang="en-US" sz="2400" u="none" cap="none" strike="noStrike">
                <a:solidFill>
                  <a:schemeClr val="lt1"/>
                </a:solidFill>
                <a:latin typeface="Trebuchet MS"/>
                <a:ea typeface="Trebuchet MS"/>
                <a:cs typeface="Trebuchet MS"/>
                <a:sym typeface="Trebuchet MS"/>
              </a:rPr>
              <a:t>the python scripts infiltrated using</a:t>
            </a:r>
            <a:endParaRPr b="1" i="0" sz="2400" u="none" cap="none" strike="noStrike">
              <a:solidFill>
                <a:schemeClr val="lt1"/>
              </a:solidFill>
              <a:latin typeface="Trebuchet MS"/>
              <a:ea typeface="Trebuchet MS"/>
              <a:cs typeface="Trebuchet MS"/>
              <a:sym typeface="Trebuchet MS"/>
            </a:endParaRPr>
          </a:p>
          <a:p>
            <a:pPr indent="-381000" lvl="2" marL="13716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windll</a:t>
            </a:r>
            <a:endParaRPr b="1" sz="2400">
              <a:solidFill>
                <a:schemeClr val="lt1"/>
              </a:solidFill>
              <a:latin typeface="Trebuchet MS"/>
              <a:ea typeface="Trebuchet MS"/>
              <a:cs typeface="Trebuchet MS"/>
              <a:sym typeface="Trebuchet MS"/>
            </a:endParaRPr>
          </a:p>
          <a:p>
            <a:pPr indent="-381000" lvl="2" marL="13716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tunneling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lang="en-US" sz="2400">
                <a:solidFill>
                  <a:schemeClr val="lt1"/>
                </a:solidFill>
                <a:latin typeface="Trebuchet MS"/>
                <a:ea typeface="Trebuchet MS"/>
                <a:cs typeface="Trebuchet MS"/>
                <a:sym typeface="Trebuchet MS"/>
              </a:rPr>
              <a:t>Typosquatter </a:t>
            </a:r>
            <a:r>
              <a:rPr b="1" i="0" lang="en-US" sz="2400" u="none" cap="none" strike="noStrike">
                <a:solidFill>
                  <a:schemeClr val="lt1"/>
                </a:solidFill>
                <a:latin typeface="Trebuchet MS"/>
                <a:ea typeface="Trebuchet MS"/>
                <a:cs typeface="Trebuchet MS"/>
                <a:sym typeface="Trebuchet MS"/>
              </a:rPr>
              <a:t>found:</a:t>
            </a:r>
            <a:r>
              <a:rPr lang="en-US" sz="2300">
                <a:solidFill>
                  <a:schemeClr val="lt1"/>
                </a:solidFill>
              </a:rPr>
              <a:t>boto3typeannotations 0.1.1</a:t>
            </a:r>
            <a:endParaRPr b="0"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cde0b6b2d1_0_6"/>
          <p:cNvSpPr txBox="1"/>
          <p:nvPr>
            <p:ph type="title"/>
          </p:nvPr>
        </p:nvSpPr>
        <p:spPr>
          <a:xfrm>
            <a:off x="276049" y="99775"/>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Lessons Learned</a:t>
            </a:r>
            <a:endParaRPr/>
          </a:p>
        </p:txBody>
      </p:sp>
      <p:pic>
        <p:nvPicPr>
          <p:cNvPr id="276" name="Google Shape;276;gcde0b6b2d1_0_6"/>
          <p:cNvPicPr preferRelativeResize="0"/>
          <p:nvPr/>
        </p:nvPicPr>
        <p:blipFill>
          <a:blip r:embed="rId3">
            <a:alphaModFix/>
          </a:blip>
          <a:stretch>
            <a:fillRect/>
          </a:stretch>
        </p:blipFill>
        <p:spPr>
          <a:xfrm>
            <a:off x="1249450" y="702825"/>
            <a:ext cx="7894550" cy="4440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type="title"/>
          </p:nvPr>
        </p:nvSpPr>
        <p:spPr>
          <a:xfrm>
            <a:off x="965199" y="457200"/>
            <a:ext cx="7648121" cy="8245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Python: Project Team  </a:t>
            </a:r>
            <a:endParaRPr/>
          </a:p>
        </p:txBody>
      </p:sp>
      <p:sp>
        <p:nvSpPr>
          <p:cNvPr id="165" name="Google Shape;165;p2"/>
          <p:cNvSpPr/>
          <p:nvPr/>
        </p:nvSpPr>
        <p:spPr>
          <a:xfrm>
            <a:off x="965198" y="1869187"/>
            <a:ext cx="8178900" cy="1938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Alex Peplinski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Antonio Bally</a:t>
            </a:r>
            <a:endParaRPr b="1" i="0" sz="2400" u="none" cap="none" strike="noStrike">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Brandon Paul</a:t>
            </a:r>
            <a:endParaRPr b="1" i="0" sz="2400" u="none" cap="none" strike="noStrike">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Kyle Purchase</a:t>
            </a:r>
            <a:endParaRPr b="0" i="0" sz="1400" u="none" cap="none" strike="noStrike">
              <a:solidFill>
                <a:srgbClr val="000000"/>
              </a:solidFill>
              <a:latin typeface="Arial"/>
              <a:ea typeface="Arial"/>
              <a:cs typeface="Arial"/>
              <a:sym typeface="Arial"/>
            </a:endParaRPr>
          </a:p>
        </p:txBody>
      </p:sp>
      <p:pic>
        <p:nvPicPr>
          <p:cNvPr id="166" name="Google Shape;166;p2"/>
          <p:cNvPicPr preferRelativeResize="0"/>
          <p:nvPr/>
        </p:nvPicPr>
        <p:blipFill>
          <a:blip r:embed="rId3">
            <a:alphaModFix/>
          </a:blip>
          <a:stretch>
            <a:fillRect/>
          </a:stretch>
        </p:blipFill>
        <p:spPr>
          <a:xfrm>
            <a:off x="4242775" y="1643300"/>
            <a:ext cx="2505075" cy="2390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cdfafc8776_0_5"/>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Entropy</a:t>
            </a:r>
            <a:endParaRPr/>
          </a:p>
        </p:txBody>
      </p:sp>
      <p:pic>
        <p:nvPicPr>
          <p:cNvPr id="282" name="Google Shape;282;gcdfafc8776_0_5"/>
          <p:cNvPicPr preferRelativeResize="0"/>
          <p:nvPr/>
        </p:nvPicPr>
        <p:blipFill>
          <a:blip r:embed="rId3">
            <a:alphaModFix/>
          </a:blip>
          <a:stretch>
            <a:fillRect/>
          </a:stretch>
        </p:blipFill>
        <p:spPr>
          <a:xfrm>
            <a:off x="2518450" y="1179975"/>
            <a:ext cx="4107100" cy="3581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d36f80350f_1_39"/>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Entropy</a:t>
            </a:r>
            <a:endParaRPr/>
          </a:p>
        </p:txBody>
      </p:sp>
      <p:pic>
        <p:nvPicPr>
          <p:cNvPr id="288" name="Google Shape;288;gd36f80350f_1_39"/>
          <p:cNvPicPr preferRelativeResize="0"/>
          <p:nvPr/>
        </p:nvPicPr>
        <p:blipFill>
          <a:blip r:embed="rId3">
            <a:alphaModFix/>
          </a:blip>
          <a:stretch>
            <a:fillRect/>
          </a:stretch>
        </p:blipFill>
        <p:spPr>
          <a:xfrm>
            <a:off x="0" y="1228957"/>
            <a:ext cx="9296400" cy="37621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d2de838c04_1_406"/>
          <p:cNvSpPr txBox="1"/>
          <p:nvPr>
            <p:ph type="title"/>
          </p:nvPr>
        </p:nvSpPr>
        <p:spPr>
          <a:xfrm>
            <a:off x="1395000" y="2091900"/>
            <a:ext cx="6354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6000"/>
              <a:t>Environment</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d2de838c04_1_325"/>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Replication</a:t>
            </a:r>
            <a:endParaRPr/>
          </a:p>
        </p:txBody>
      </p:sp>
      <p:sp>
        <p:nvSpPr>
          <p:cNvPr id="299" name="Google Shape;299;gd2de838c04_1_325"/>
          <p:cNvSpPr txBox="1"/>
          <p:nvPr>
            <p:ph idx="1" type="body"/>
          </p:nvPr>
        </p:nvSpPr>
        <p:spPr>
          <a:xfrm>
            <a:off x="457200" y="1200151"/>
            <a:ext cx="8229600" cy="37257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US" sz="2400"/>
              <a:t>Machine with Python3</a:t>
            </a:r>
            <a:endParaRPr sz="2400"/>
          </a:p>
          <a:p>
            <a:pPr indent="-381000" lvl="0" marL="457200" rtl="0" algn="l">
              <a:spcBef>
                <a:spcPts val="0"/>
              </a:spcBef>
              <a:spcAft>
                <a:spcPts val="0"/>
              </a:spcAft>
              <a:buSzPts val="2400"/>
              <a:buChar char="-"/>
            </a:pPr>
            <a:r>
              <a:rPr lang="en-US" sz="2400"/>
              <a:t>Syntax error free Python file</a:t>
            </a:r>
            <a:endParaRPr sz="2400"/>
          </a:p>
          <a:p>
            <a:pPr indent="-381000" lvl="0" marL="457200" rtl="0" algn="l">
              <a:spcBef>
                <a:spcPts val="0"/>
              </a:spcBef>
              <a:spcAft>
                <a:spcPts val="0"/>
              </a:spcAft>
              <a:buSzPts val="2400"/>
              <a:buChar char="-"/>
            </a:pPr>
            <a:r>
              <a:rPr lang="en-US" sz="2400"/>
              <a:t>Browser</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d2de838c04_1_1086"/>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Arguments</a:t>
            </a:r>
            <a:endParaRPr/>
          </a:p>
        </p:txBody>
      </p:sp>
      <p:sp>
        <p:nvSpPr>
          <p:cNvPr id="305" name="Google Shape;305;gd2de838c04_1_1086"/>
          <p:cNvSpPr txBox="1"/>
          <p:nvPr>
            <p:ph idx="1" type="body"/>
          </p:nvPr>
        </p:nvSpPr>
        <p:spPr>
          <a:xfrm>
            <a:off x="457200" y="1200150"/>
            <a:ext cx="31218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--target</a:t>
            </a:r>
            <a:endParaRPr sz="2400"/>
          </a:p>
          <a:p>
            <a:pPr indent="-381000" lvl="0" marL="457200" rtl="0" algn="l">
              <a:spcBef>
                <a:spcPts val="0"/>
              </a:spcBef>
              <a:spcAft>
                <a:spcPts val="0"/>
              </a:spcAft>
              <a:buSzPts val="2400"/>
              <a:buChar char="-"/>
            </a:pPr>
            <a:r>
              <a:rPr lang="en-US" sz="2400"/>
              <a:t>--filters</a:t>
            </a:r>
            <a:endParaRPr sz="2400"/>
          </a:p>
          <a:p>
            <a:pPr indent="-381000" lvl="0" marL="457200" rtl="0" algn="l">
              <a:spcBef>
                <a:spcPts val="0"/>
              </a:spcBef>
              <a:spcAft>
                <a:spcPts val="0"/>
              </a:spcAft>
              <a:buSzPts val="2400"/>
              <a:buChar char="-"/>
            </a:pPr>
            <a:r>
              <a:rPr lang="en-US" sz="2400"/>
              <a:t>--keepNegatives</a:t>
            </a:r>
            <a:endParaRPr sz="2400"/>
          </a:p>
          <a:p>
            <a:pPr indent="-381000" lvl="0" marL="457200" rtl="0" algn="l">
              <a:spcBef>
                <a:spcPts val="0"/>
              </a:spcBef>
              <a:spcAft>
                <a:spcPts val="0"/>
              </a:spcAft>
              <a:buSzPts val="2400"/>
              <a:buChar char="-"/>
            </a:pPr>
            <a:r>
              <a:rPr lang="en-US" sz="2400"/>
              <a:t>--outDir</a:t>
            </a:r>
            <a:endParaRPr sz="2400"/>
          </a:p>
          <a:p>
            <a:pPr indent="-381000" lvl="0" marL="457200" rtl="0" algn="l">
              <a:spcBef>
                <a:spcPts val="0"/>
              </a:spcBef>
              <a:spcAft>
                <a:spcPts val="0"/>
              </a:spcAft>
              <a:buSzPts val="2400"/>
              <a:buChar char="-"/>
            </a:pPr>
            <a:r>
              <a:rPr lang="en-US" sz="2400"/>
              <a:t>--outName</a:t>
            </a:r>
            <a:endParaRPr sz="2400"/>
          </a:p>
          <a:p>
            <a:pPr indent="-381000" lvl="0" marL="457200" rtl="0" algn="l">
              <a:spcBef>
                <a:spcPts val="0"/>
              </a:spcBef>
              <a:spcAft>
                <a:spcPts val="0"/>
              </a:spcAft>
              <a:buSzPts val="2400"/>
              <a:buChar char="-"/>
            </a:pPr>
            <a:r>
              <a:rPr lang="en-US" sz="2400"/>
              <a:t>--jsinDir</a:t>
            </a:r>
            <a:endParaRPr sz="2400"/>
          </a:p>
          <a:p>
            <a:pPr indent="-381000" lvl="0" marL="457200" rtl="0" algn="l">
              <a:spcBef>
                <a:spcPts val="0"/>
              </a:spcBef>
              <a:spcAft>
                <a:spcPts val="0"/>
              </a:spcAft>
              <a:buSzPts val="2400"/>
              <a:buChar char="-"/>
            </a:pPr>
            <a:r>
              <a:rPr lang="en-US" sz="2400"/>
              <a:t>--jsinName</a:t>
            </a:r>
            <a:endParaRPr sz="2400"/>
          </a:p>
          <a:p>
            <a:pPr indent="-381000" lvl="0" marL="457200" rtl="0" algn="l">
              <a:spcBef>
                <a:spcPts val="0"/>
              </a:spcBef>
              <a:spcAft>
                <a:spcPts val="0"/>
              </a:spcAft>
              <a:buSzPts val="2400"/>
              <a:buChar char="-"/>
            </a:pPr>
            <a:r>
              <a:rPr lang="en-US" sz="2400"/>
              <a:t>--cssFile</a:t>
            </a:r>
            <a:endParaRPr sz="2400"/>
          </a:p>
          <a:p>
            <a:pPr indent="-381000" lvl="0" marL="457200" rtl="0" algn="l">
              <a:spcBef>
                <a:spcPts val="0"/>
              </a:spcBef>
              <a:spcAft>
                <a:spcPts val="0"/>
              </a:spcAft>
              <a:buSzPts val="2400"/>
              <a:buChar char="-"/>
            </a:pPr>
            <a:r>
              <a:rPr lang="en-US" sz="2400"/>
              <a:t>--test</a:t>
            </a:r>
            <a:endParaRPr sz="2400"/>
          </a:p>
        </p:txBody>
      </p:sp>
      <p:sp>
        <p:nvSpPr>
          <p:cNvPr id="306" name="Google Shape;306;gd2de838c04_1_1086"/>
          <p:cNvSpPr txBox="1"/>
          <p:nvPr/>
        </p:nvSpPr>
        <p:spPr>
          <a:xfrm>
            <a:off x="3579000" y="1200150"/>
            <a:ext cx="4325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solidFill>
                  <a:srgbClr val="FFD966"/>
                </a:solidFill>
              </a:rPr>
              <a:t>python</a:t>
            </a:r>
            <a:r>
              <a:rPr i="1" lang="en-US" sz="2000">
                <a:solidFill>
                  <a:schemeClr val="lt1"/>
                </a:solidFill>
              </a:rPr>
              <a:t> main.py </a:t>
            </a:r>
            <a:r>
              <a:rPr i="1" lang="en-US" sz="2000">
                <a:solidFill>
                  <a:srgbClr val="B7B7B7"/>
                </a:solidFill>
              </a:rPr>
              <a:t>--target</a:t>
            </a:r>
            <a:r>
              <a:rPr i="1" lang="en-US" sz="2000">
                <a:solidFill>
                  <a:schemeClr val="lt1"/>
                </a:solidFill>
              </a:rPr>
              <a:t> &lt;path to target file&gt;</a:t>
            </a:r>
            <a:endParaRPr i="1" sz="2000">
              <a:solidFill>
                <a:schemeClr val="lt1"/>
              </a:solidFill>
            </a:endParaRPr>
          </a:p>
          <a:p>
            <a:pPr indent="0" lvl="0" marL="0" rtl="0" algn="l">
              <a:spcBef>
                <a:spcPts val="0"/>
              </a:spcBef>
              <a:spcAft>
                <a:spcPts val="0"/>
              </a:spcAft>
              <a:buNone/>
            </a:pPr>
            <a:r>
              <a:t/>
            </a:r>
            <a:endParaRPr i="1" sz="2000">
              <a:solidFill>
                <a:schemeClr val="lt1"/>
              </a:solidFill>
            </a:endParaRPr>
          </a:p>
          <a:p>
            <a:pPr indent="0" lvl="0" marL="0" rtl="0" algn="l">
              <a:spcBef>
                <a:spcPts val="0"/>
              </a:spcBef>
              <a:spcAft>
                <a:spcPts val="0"/>
              </a:spcAft>
              <a:buNone/>
            </a:pPr>
            <a:r>
              <a:rPr i="1" lang="en-US" sz="2000">
                <a:solidFill>
                  <a:srgbClr val="FFD966"/>
                </a:solidFill>
              </a:rPr>
              <a:t>python</a:t>
            </a:r>
            <a:r>
              <a:rPr i="1" lang="en-US" sz="2000">
                <a:solidFill>
                  <a:schemeClr val="lt1"/>
                </a:solidFill>
              </a:rPr>
              <a:t> main.py </a:t>
            </a:r>
            <a:r>
              <a:rPr i="1" lang="en-US" sz="2000">
                <a:solidFill>
                  <a:srgbClr val="B7B7B7"/>
                </a:solidFill>
              </a:rPr>
              <a:t>--target</a:t>
            </a:r>
            <a:r>
              <a:rPr i="1" lang="en-US" sz="2000">
                <a:solidFill>
                  <a:schemeClr val="lt1"/>
                </a:solidFill>
              </a:rPr>
              <a:t> &lt;target file&gt; </a:t>
            </a:r>
            <a:r>
              <a:rPr i="1" lang="en-US" sz="2000">
                <a:solidFill>
                  <a:srgbClr val="B7B7B7"/>
                </a:solidFill>
              </a:rPr>
              <a:t>--filters</a:t>
            </a:r>
            <a:r>
              <a:rPr i="1" lang="en-US" sz="2000">
                <a:solidFill>
                  <a:schemeClr val="lt1"/>
                </a:solidFill>
              </a:rPr>
              <a:t> &lt;filter file&gt;</a:t>
            </a:r>
            <a:endParaRPr i="1" sz="2000">
              <a:solidFill>
                <a:schemeClr val="lt1"/>
              </a:solidFill>
            </a:endParaRPr>
          </a:p>
          <a:p>
            <a:pPr indent="0" lvl="0" marL="0" rtl="0" algn="l">
              <a:spcBef>
                <a:spcPts val="0"/>
              </a:spcBef>
              <a:spcAft>
                <a:spcPts val="0"/>
              </a:spcAft>
              <a:buNone/>
            </a:pPr>
            <a:r>
              <a:t/>
            </a:r>
            <a:endParaRPr i="1" sz="2000">
              <a:solidFill>
                <a:schemeClr val="lt1"/>
              </a:solidFill>
            </a:endParaRPr>
          </a:p>
          <a:p>
            <a:pPr indent="0" lvl="0" marL="0" rtl="0" algn="l">
              <a:spcBef>
                <a:spcPts val="0"/>
              </a:spcBef>
              <a:spcAft>
                <a:spcPts val="0"/>
              </a:spcAft>
              <a:buClr>
                <a:schemeClr val="dk1"/>
              </a:buClr>
              <a:buSzPts val="1100"/>
              <a:buFont typeface="Arial"/>
              <a:buNone/>
            </a:pPr>
            <a:r>
              <a:rPr i="1" lang="en-US" sz="2000">
                <a:solidFill>
                  <a:srgbClr val="FFD966"/>
                </a:solidFill>
              </a:rPr>
              <a:t>python</a:t>
            </a:r>
            <a:r>
              <a:rPr i="1" lang="en-US" sz="2000">
                <a:solidFill>
                  <a:schemeClr val="lt1"/>
                </a:solidFill>
              </a:rPr>
              <a:t> main.py </a:t>
            </a:r>
            <a:r>
              <a:rPr i="1" lang="en-US" sz="2000">
                <a:solidFill>
                  <a:srgbClr val="B7B7B7"/>
                </a:solidFill>
              </a:rPr>
              <a:t>--test</a:t>
            </a:r>
            <a:endParaRPr i="1" sz="2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d2de838c04_1_571"/>
          <p:cNvSpPr txBox="1"/>
          <p:nvPr>
            <p:ph type="title"/>
          </p:nvPr>
        </p:nvSpPr>
        <p:spPr>
          <a:xfrm>
            <a:off x="1395000" y="2091900"/>
            <a:ext cx="6354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6000"/>
              <a:t>Results</a:t>
            </a:r>
            <a:endParaRPr sz="6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d2de838c04_1_2037"/>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Results</a:t>
            </a:r>
            <a:endParaRPr/>
          </a:p>
        </p:txBody>
      </p:sp>
      <p:pic>
        <p:nvPicPr>
          <p:cNvPr id="317" name="Google Shape;317;gd2de838c04_1_2037"/>
          <p:cNvPicPr preferRelativeResize="0"/>
          <p:nvPr/>
        </p:nvPicPr>
        <p:blipFill>
          <a:blip r:embed="rId3">
            <a:alphaModFix/>
          </a:blip>
          <a:stretch>
            <a:fillRect/>
          </a:stretch>
        </p:blipFill>
        <p:spPr>
          <a:xfrm>
            <a:off x="697125" y="1063375"/>
            <a:ext cx="5480225" cy="3975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d2de838c04_1_2599"/>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Results</a:t>
            </a:r>
            <a:endParaRPr/>
          </a:p>
        </p:txBody>
      </p:sp>
      <p:pic>
        <p:nvPicPr>
          <p:cNvPr id="323" name="Google Shape;323;gd2de838c04_1_2599"/>
          <p:cNvPicPr preferRelativeResize="0"/>
          <p:nvPr/>
        </p:nvPicPr>
        <p:blipFill>
          <a:blip r:embed="rId3">
            <a:alphaModFix/>
          </a:blip>
          <a:stretch>
            <a:fillRect/>
          </a:stretch>
        </p:blipFill>
        <p:spPr>
          <a:xfrm>
            <a:off x="457200" y="1181103"/>
            <a:ext cx="5943600" cy="278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d2de838c04_1_3497"/>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Results</a:t>
            </a:r>
            <a:endParaRPr/>
          </a:p>
        </p:txBody>
      </p:sp>
      <p:pic>
        <p:nvPicPr>
          <p:cNvPr id="329" name="Google Shape;329;gd2de838c04_1_3497"/>
          <p:cNvPicPr preferRelativeResize="0"/>
          <p:nvPr/>
        </p:nvPicPr>
        <p:blipFill>
          <a:blip r:embed="rId3">
            <a:alphaModFix/>
          </a:blip>
          <a:stretch>
            <a:fillRect/>
          </a:stretch>
        </p:blipFill>
        <p:spPr>
          <a:xfrm>
            <a:off x="457200" y="1063378"/>
            <a:ext cx="6990833" cy="37753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d2de838c04_1_2826"/>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Results</a:t>
            </a:r>
            <a:endParaRPr/>
          </a:p>
        </p:txBody>
      </p:sp>
      <p:pic>
        <p:nvPicPr>
          <p:cNvPr id="335" name="Google Shape;335;gd2de838c04_1_2826"/>
          <p:cNvPicPr preferRelativeResize="0"/>
          <p:nvPr/>
        </p:nvPicPr>
        <p:blipFill>
          <a:blip r:embed="rId3">
            <a:alphaModFix/>
          </a:blip>
          <a:stretch>
            <a:fillRect/>
          </a:stretch>
        </p:blipFill>
        <p:spPr>
          <a:xfrm>
            <a:off x="457200" y="1178753"/>
            <a:ext cx="5353050" cy="1724025"/>
          </a:xfrm>
          <a:prstGeom prst="rect">
            <a:avLst/>
          </a:prstGeom>
          <a:noFill/>
          <a:ln>
            <a:noFill/>
          </a:ln>
        </p:spPr>
      </p:pic>
      <p:pic>
        <p:nvPicPr>
          <p:cNvPr id="336" name="Google Shape;336;gd2de838c04_1_2826"/>
          <p:cNvPicPr preferRelativeResize="0"/>
          <p:nvPr/>
        </p:nvPicPr>
        <p:blipFill>
          <a:blip r:embed="rId4">
            <a:alphaModFix/>
          </a:blip>
          <a:stretch>
            <a:fillRect/>
          </a:stretch>
        </p:blipFill>
        <p:spPr>
          <a:xfrm>
            <a:off x="457200" y="3018153"/>
            <a:ext cx="5943600" cy="176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txBox="1"/>
          <p:nvPr>
            <p:ph type="title"/>
          </p:nvPr>
        </p:nvSpPr>
        <p:spPr>
          <a:xfrm>
            <a:off x="965199" y="457200"/>
            <a:ext cx="7648121" cy="8245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Investigation: Goals  </a:t>
            </a:r>
            <a:endParaRPr/>
          </a:p>
        </p:txBody>
      </p:sp>
      <p:sp>
        <p:nvSpPr>
          <p:cNvPr id="172" name="Google Shape;172;p3"/>
          <p:cNvSpPr/>
          <p:nvPr/>
        </p:nvSpPr>
        <p:spPr>
          <a:xfrm>
            <a:off x="965198" y="1414374"/>
            <a:ext cx="8178802"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Identify Methods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Identify Imports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1" i="0" lang="en-US" sz="2400" u="none" cap="none" strike="noStrike">
                <a:solidFill>
                  <a:schemeClr val="lt1"/>
                </a:solidFill>
                <a:latin typeface="Trebuchet MS"/>
                <a:ea typeface="Trebuchet MS"/>
                <a:cs typeface="Trebuchet MS"/>
                <a:sym typeface="Trebuchet MS"/>
              </a:rPr>
              <a:t>Identify Constants</a:t>
            </a:r>
            <a:endParaRPr b="1" i="0" sz="2400" u="none" cap="none" strike="noStrike">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i="0" lang="en-US" sz="2400" u="none" cap="none" strike="noStrike">
                <a:solidFill>
                  <a:schemeClr val="lt1"/>
                </a:solidFill>
                <a:latin typeface="Trebuchet MS"/>
                <a:ea typeface="Trebuchet MS"/>
                <a:cs typeface="Trebuchet MS"/>
                <a:sym typeface="Trebuchet MS"/>
              </a:rPr>
              <a:t>Present to the customer Python Report</a:t>
            </a:r>
            <a:endParaRPr b="1" i="0" sz="2400" u="none" cap="none" strike="noStrike">
              <a:solidFill>
                <a:schemeClr val="lt1"/>
              </a:solidFill>
              <a:latin typeface="Trebuchet MS"/>
              <a:ea typeface="Trebuchet MS"/>
              <a:cs typeface="Trebuchet MS"/>
              <a:sym typeface="Trebuchet MS"/>
            </a:endParaRPr>
          </a:p>
        </p:txBody>
      </p:sp>
      <p:pic>
        <p:nvPicPr>
          <p:cNvPr id="173" name="Google Shape;173;p3"/>
          <p:cNvPicPr preferRelativeResize="0"/>
          <p:nvPr/>
        </p:nvPicPr>
        <p:blipFill>
          <a:blip r:embed="rId3">
            <a:alphaModFix/>
          </a:blip>
          <a:stretch>
            <a:fillRect/>
          </a:stretch>
        </p:blipFill>
        <p:spPr>
          <a:xfrm>
            <a:off x="5901850" y="1532916"/>
            <a:ext cx="1143000" cy="1143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d2de838c04_1_3100"/>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Results</a:t>
            </a:r>
            <a:endParaRPr/>
          </a:p>
        </p:txBody>
      </p:sp>
      <p:pic>
        <p:nvPicPr>
          <p:cNvPr id="342" name="Google Shape;342;gd2de838c04_1_3100"/>
          <p:cNvPicPr preferRelativeResize="0"/>
          <p:nvPr/>
        </p:nvPicPr>
        <p:blipFill rotWithShape="1">
          <a:blip r:embed="rId3">
            <a:alphaModFix/>
          </a:blip>
          <a:srcRect b="59198" l="0" r="0" t="0"/>
          <a:stretch/>
        </p:blipFill>
        <p:spPr>
          <a:xfrm>
            <a:off x="843450" y="1063377"/>
            <a:ext cx="5527850" cy="1540375"/>
          </a:xfrm>
          <a:prstGeom prst="rect">
            <a:avLst/>
          </a:prstGeom>
          <a:noFill/>
          <a:ln>
            <a:noFill/>
          </a:ln>
        </p:spPr>
      </p:pic>
      <p:pic>
        <p:nvPicPr>
          <p:cNvPr id="343" name="Google Shape;343;gd2de838c04_1_3100"/>
          <p:cNvPicPr preferRelativeResize="0"/>
          <p:nvPr/>
        </p:nvPicPr>
        <p:blipFill rotWithShape="1">
          <a:blip r:embed="rId4">
            <a:alphaModFix/>
          </a:blip>
          <a:srcRect b="0" l="0" r="14022" t="0"/>
          <a:stretch/>
        </p:blipFill>
        <p:spPr>
          <a:xfrm>
            <a:off x="843450" y="2894025"/>
            <a:ext cx="5527850" cy="160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d2de838c04_1_3305"/>
          <p:cNvSpPr txBox="1"/>
          <p:nvPr>
            <p:ph type="title"/>
          </p:nvPr>
        </p:nvSpPr>
        <p:spPr>
          <a:xfrm>
            <a:off x="457200" y="205978"/>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Results</a:t>
            </a:r>
            <a:endParaRPr/>
          </a:p>
        </p:txBody>
      </p:sp>
      <p:pic>
        <p:nvPicPr>
          <p:cNvPr id="349" name="Google Shape;349;gd2de838c04_1_3305"/>
          <p:cNvPicPr preferRelativeResize="0"/>
          <p:nvPr/>
        </p:nvPicPr>
        <p:blipFill>
          <a:blip r:embed="rId3">
            <a:alphaModFix/>
          </a:blip>
          <a:stretch>
            <a:fillRect/>
          </a:stretch>
        </p:blipFill>
        <p:spPr>
          <a:xfrm>
            <a:off x="457200" y="1228103"/>
            <a:ext cx="6429375" cy="1600200"/>
          </a:xfrm>
          <a:prstGeom prst="rect">
            <a:avLst/>
          </a:prstGeom>
          <a:noFill/>
          <a:ln>
            <a:noFill/>
          </a:ln>
        </p:spPr>
      </p:pic>
      <p:pic>
        <p:nvPicPr>
          <p:cNvPr id="350" name="Google Shape;350;gd2de838c04_1_3305"/>
          <p:cNvPicPr preferRelativeResize="0"/>
          <p:nvPr/>
        </p:nvPicPr>
        <p:blipFill>
          <a:blip r:embed="rId4">
            <a:alphaModFix/>
          </a:blip>
          <a:stretch>
            <a:fillRect/>
          </a:stretch>
        </p:blipFill>
        <p:spPr>
          <a:xfrm>
            <a:off x="457200" y="2993028"/>
            <a:ext cx="5774544" cy="20103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d2de838c04_1_913"/>
          <p:cNvSpPr txBox="1"/>
          <p:nvPr>
            <p:ph type="title"/>
          </p:nvPr>
        </p:nvSpPr>
        <p:spPr>
          <a:xfrm>
            <a:off x="1395000" y="2091900"/>
            <a:ext cx="6354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6000"/>
              <a:t>Demo</a:t>
            </a:r>
            <a:endParaRPr sz="6000"/>
          </a:p>
        </p:txBody>
      </p:sp>
      <p:sp>
        <p:nvSpPr>
          <p:cNvPr id="356" name="Google Shape;356;gd2de838c04_1_913"/>
          <p:cNvSpPr txBox="1"/>
          <p:nvPr>
            <p:ph type="title"/>
          </p:nvPr>
        </p:nvSpPr>
        <p:spPr>
          <a:xfrm>
            <a:off x="1395000" y="2964100"/>
            <a:ext cx="6354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3600"/>
              <a:t>fingers crossed...</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d2de838c04_1_4467"/>
          <p:cNvSpPr txBox="1"/>
          <p:nvPr>
            <p:ph type="title"/>
          </p:nvPr>
        </p:nvSpPr>
        <p:spPr>
          <a:xfrm>
            <a:off x="1395000" y="2091900"/>
            <a:ext cx="6354000" cy="95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6000"/>
              <a:t>Conclusion</a:t>
            </a:r>
            <a:endParaRPr sz="6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
          <p:cNvSpPr txBox="1"/>
          <p:nvPr>
            <p:ph type="title"/>
          </p:nvPr>
        </p:nvSpPr>
        <p:spPr>
          <a:xfrm>
            <a:off x="965199" y="457200"/>
            <a:ext cx="7648121" cy="8245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Conclusion</a:t>
            </a:r>
            <a:endParaRPr/>
          </a:p>
        </p:txBody>
      </p:sp>
      <p:sp>
        <p:nvSpPr>
          <p:cNvPr id="367" name="Google Shape;367;p6"/>
          <p:cNvSpPr/>
          <p:nvPr/>
        </p:nvSpPr>
        <p:spPr>
          <a:xfrm>
            <a:off x="965200" y="1414375"/>
            <a:ext cx="6872400" cy="33309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lt1"/>
              </a:buClr>
              <a:buSzPts val="2400"/>
              <a:buChar char="•"/>
            </a:pPr>
            <a:r>
              <a:rPr lang="en-US" sz="2400">
                <a:solidFill>
                  <a:schemeClr val="lt1"/>
                </a:solidFill>
              </a:rPr>
              <a:t>Feasible to extract Python data</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US" sz="2400">
                <a:solidFill>
                  <a:schemeClr val="lt1"/>
                </a:solidFill>
              </a:rPr>
              <a:t>Difficult to find python malware samples</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US" sz="2400">
                <a:solidFill>
                  <a:schemeClr val="lt1"/>
                </a:solidFill>
              </a:rPr>
              <a:t>Maintaining</a:t>
            </a:r>
            <a:r>
              <a:rPr lang="en-US" sz="2400">
                <a:solidFill>
                  <a:schemeClr val="lt1"/>
                </a:solidFill>
              </a:rPr>
              <a:t> filters is not viable</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US" sz="2400">
                <a:solidFill>
                  <a:schemeClr val="lt1"/>
                </a:solidFill>
              </a:rPr>
              <a:t>Other approaches would be preferable</a:t>
            </a:r>
            <a:endParaRPr sz="2400">
              <a:solidFill>
                <a:schemeClr val="lt1"/>
              </a:solidFill>
            </a:endParaRPr>
          </a:p>
          <a:p>
            <a:pPr indent="-381000" lvl="1" marL="914400" marR="0" rtl="0" algn="l">
              <a:lnSpc>
                <a:spcPct val="100000"/>
              </a:lnSpc>
              <a:spcBef>
                <a:spcPts val="0"/>
              </a:spcBef>
              <a:spcAft>
                <a:spcPts val="0"/>
              </a:spcAft>
              <a:buClr>
                <a:schemeClr val="lt1"/>
              </a:buClr>
              <a:buSzPts val="2400"/>
              <a:buChar char="○"/>
            </a:pPr>
            <a:r>
              <a:rPr lang="en-US" sz="2400">
                <a:solidFill>
                  <a:schemeClr val="lt1"/>
                </a:solidFill>
              </a:rPr>
              <a:t>AI</a:t>
            </a:r>
            <a:endParaRPr sz="2400">
              <a:solidFill>
                <a:schemeClr val="lt1"/>
              </a:solidFill>
            </a:endParaRPr>
          </a:p>
          <a:p>
            <a:pPr indent="-381000" lvl="1" marL="914400" marR="0" rtl="0" algn="l">
              <a:lnSpc>
                <a:spcPct val="100000"/>
              </a:lnSpc>
              <a:spcBef>
                <a:spcPts val="0"/>
              </a:spcBef>
              <a:spcAft>
                <a:spcPts val="0"/>
              </a:spcAft>
              <a:buClr>
                <a:schemeClr val="lt1"/>
              </a:buClr>
              <a:buSzPts val="2400"/>
              <a:buChar char="○"/>
            </a:pPr>
            <a:r>
              <a:rPr lang="en-US" sz="2400">
                <a:solidFill>
                  <a:schemeClr val="lt1"/>
                </a:solidFill>
              </a:rPr>
              <a:t>Community reporting</a:t>
            </a:r>
            <a:endParaRPr sz="2400">
              <a:solidFill>
                <a:schemeClr val="lt1"/>
              </a:solidFill>
            </a:endParaRPr>
          </a:p>
          <a:p>
            <a:pPr indent="-381000" lvl="1" marL="914400" marR="0" rtl="0" algn="l">
              <a:lnSpc>
                <a:spcPct val="100000"/>
              </a:lnSpc>
              <a:spcBef>
                <a:spcPts val="0"/>
              </a:spcBef>
              <a:spcAft>
                <a:spcPts val="0"/>
              </a:spcAft>
              <a:buClr>
                <a:schemeClr val="lt1"/>
              </a:buClr>
              <a:buSzPts val="2400"/>
              <a:buChar char="○"/>
            </a:pPr>
            <a:r>
              <a:rPr lang="en-US" sz="2400">
                <a:solidFill>
                  <a:schemeClr val="lt1"/>
                </a:solidFill>
              </a:rPr>
              <a:t>CVE integration</a:t>
            </a:r>
            <a:endParaRPr sz="2400">
              <a:solidFill>
                <a:schemeClr val="lt1"/>
              </a:solidFill>
            </a:endParaRPr>
          </a:p>
          <a:p>
            <a:pPr indent="-381000" lvl="1" marL="914400" marR="0" rtl="0" algn="l">
              <a:lnSpc>
                <a:spcPct val="100000"/>
              </a:lnSpc>
              <a:spcBef>
                <a:spcPts val="0"/>
              </a:spcBef>
              <a:spcAft>
                <a:spcPts val="0"/>
              </a:spcAft>
              <a:buClr>
                <a:schemeClr val="lt1"/>
              </a:buClr>
              <a:buSzPts val="2400"/>
              <a:buChar char="○"/>
            </a:pPr>
            <a:r>
              <a:rPr lang="en-US" sz="2400">
                <a:solidFill>
                  <a:schemeClr val="lt1"/>
                </a:solidFill>
              </a:rPr>
              <a:t>Further research</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d00d6ce265_0_7"/>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References</a:t>
            </a:r>
            <a:endParaRPr/>
          </a:p>
        </p:txBody>
      </p:sp>
      <p:sp>
        <p:nvSpPr>
          <p:cNvPr id="373" name="Google Shape;373;gd00d6ce265_0_7"/>
          <p:cNvSpPr txBox="1"/>
          <p:nvPr>
            <p:ph idx="1" type="body"/>
          </p:nvPr>
        </p:nvSpPr>
        <p:spPr>
          <a:xfrm>
            <a:off x="4022850" y="655550"/>
            <a:ext cx="4919400" cy="448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750"/>
              </a:spcBef>
              <a:spcAft>
                <a:spcPts val="0"/>
              </a:spcAft>
              <a:buNone/>
            </a:pPr>
            <a:r>
              <a:rPr lang="en-US"/>
              <a:t>DensityDesign, Calibro, Inmagik, (</a:t>
            </a:r>
            <a:r>
              <a:rPr lang="en-US"/>
              <a:t>2021). </a:t>
            </a:r>
            <a:r>
              <a:rPr i="1" lang="en-US"/>
              <a:t>Raw Graphs </a:t>
            </a:r>
            <a:r>
              <a:rPr lang="en-US"/>
              <a:t>retrieved from: </a:t>
            </a:r>
            <a:r>
              <a:rPr lang="en-US" u="sng">
                <a:solidFill>
                  <a:schemeClr val="hlink"/>
                </a:solidFill>
                <a:hlinkClick r:id="rId3"/>
              </a:rPr>
              <a:t>https://a</a:t>
            </a:r>
            <a:r>
              <a:rPr lang="en-US" u="sng">
                <a:solidFill>
                  <a:schemeClr val="hlink"/>
                </a:solidFill>
                <a:hlinkClick r:id="rId4"/>
              </a:rPr>
              <a:t>pp.rawgraphs.io/</a:t>
            </a:r>
            <a:endParaRPr/>
          </a:p>
          <a:p>
            <a:pPr indent="0" lvl="0" marL="0" rtl="0" algn="l">
              <a:spcBef>
                <a:spcPts val="1600"/>
              </a:spcBef>
              <a:spcAft>
                <a:spcPts val="0"/>
              </a:spcAft>
              <a:buClr>
                <a:schemeClr val="dk1"/>
              </a:buClr>
              <a:buSzPct val="78571"/>
              <a:buFont typeface="Arial"/>
              <a:buNone/>
            </a:pPr>
            <a:r>
              <a:rPr lang="en-US"/>
              <a:t>Hartman, K., (2020)  kennethghartman.com/calculate-file-entropy/</a:t>
            </a:r>
            <a:endParaRPr/>
          </a:p>
          <a:p>
            <a:pPr indent="0" lvl="0" marL="0" rtl="0" algn="l">
              <a:spcBef>
                <a:spcPts val="1200"/>
              </a:spcBef>
              <a:spcAft>
                <a:spcPts val="0"/>
              </a:spcAft>
              <a:buNone/>
            </a:pPr>
            <a:r>
              <a:rPr lang="en-US"/>
              <a:t>FB36 (2011) code.activestate.com/recipes/577476-shannon-entropy-calculation/#c3</a:t>
            </a:r>
            <a:endParaRPr/>
          </a:p>
          <a:p>
            <a:pPr indent="0" lvl="0" marL="0" rtl="0" algn="l">
              <a:spcBef>
                <a:spcPts val="1200"/>
              </a:spcBef>
              <a:spcAft>
                <a:spcPts val="0"/>
              </a:spcAft>
              <a:buNone/>
            </a:pPr>
            <a:r>
              <a:t/>
            </a:r>
            <a:endParaRPr/>
          </a:p>
          <a:p>
            <a:pPr indent="0" lvl="0" marL="0" rtl="0" algn="l">
              <a:spcBef>
                <a:spcPts val="1600"/>
              </a:spcBef>
              <a:spcAft>
                <a:spcPts val="0"/>
              </a:spcAft>
              <a:buNone/>
            </a:pPr>
            <a:r>
              <a:rPr lang="en-US" u="sng">
                <a:solidFill>
                  <a:schemeClr val="hlink"/>
                </a:solidFill>
                <a:hlinkClick r:id="rId5"/>
              </a:rPr>
              <a:t>https://blog.malwarebytes.com/threat-analysis/2018/04/pbot-python-based-adware/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u="sng">
                <a:solidFill>
                  <a:schemeClr val="hlink"/>
                </a:solidFill>
                <a:hlinkClick r:id="rId6"/>
              </a:rPr>
              <a:t>https://discuss.python.org/t/what-methods-should-we-implement-to-detect-malicious-content/2240</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https://www.cyborgsecurity.com/cyborg_labs/python-malware-on-the-rise/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d36f80350f_1_54"/>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References</a:t>
            </a:r>
            <a:endParaRPr/>
          </a:p>
        </p:txBody>
      </p:sp>
      <p:sp>
        <p:nvSpPr>
          <p:cNvPr id="379" name="Google Shape;379;gd36f80350f_1_54"/>
          <p:cNvSpPr txBox="1"/>
          <p:nvPr>
            <p:ph idx="1" type="body"/>
          </p:nvPr>
        </p:nvSpPr>
        <p:spPr>
          <a:xfrm>
            <a:off x="4022850" y="655550"/>
            <a:ext cx="4919400" cy="44880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Chilton, A. ( 2015) </a:t>
            </a:r>
            <a:r>
              <a:rPr i="1" lang="en-US" sz="1100">
                <a:solidFill>
                  <a:schemeClr val="dk1"/>
                </a:solidFill>
                <a:latin typeface="Arial"/>
                <a:ea typeface="Arial"/>
                <a:cs typeface="Arial"/>
                <a:sym typeface="Arial"/>
              </a:rPr>
              <a:t>Getting the Alexa top 1 million sites directly from the server, unzipping it, parsing the csv and getting each line as an array: </a:t>
            </a:r>
            <a:r>
              <a:rPr lang="en-US" sz="1100">
                <a:solidFill>
                  <a:schemeClr val="dk1"/>
                </a:solidFill>
                <a:latin typeface="Arial"/>
                <a:ea typeface="Arial"/>
                <a:cs typeface="Arial"/>
                <a:sym typeface="Arial"/>
              </a:rPr>
              <a:t>retrieved from: gist.github.com/chilts/7229605 on 2/23/2021</a:t>
            </a:r>
            <a:endParaRPr sz="1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Downing, B. (2018) </a:t>
            </a:r>
            <a:r>
              <a:rPr i="1" lang="en-US" sz="1100">
                <a:solidFill>
                  <a:schemeClr val="dk1"/>
                </a:solidFill>
                <a:latin typeface="Arial"/>
                <a:ea typeface="Arial"/>
                <a:cs typeface="Arial"/>
                <a:sym typeface="Arial"/>
              </a:rPr>
              <a:t>Using Entropy in Threat Hunting: a Mathematical Search for the Unknown: retrieved from</a:t>
            </a:r>
            <a:r>
              <a:rPr lang="en-US" sz="1100">
                <a:solidFill>
                  <a:schemeClr val="dk1"/>
                </a:solidFill>
                <a:latin typeface="Arial"/>
                <a:ea typeface="Arial"/>
                <a:cs typeface="Arial"/>
                <a:sym typeface="Arial"/>
              </a:rPr>
              <a:t> redcanary.com/blog/threat-hunting-entropy/ on 2/23/2021</a:t>
            </a:r>
            <a:endParaRPr sz="1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Bengston (2020) Python Typosquatting for Fun not Profit medium.com/@williambengtson/python-typosquatting-for-fun-not-profit-99869579c35d retrieved on 1/31/2021</a:t>
            </a:r>
            <a:endParaRPr sz="1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Python Software Foundation (2021) boto3typeannotations https://pypi.org/project/boto3typeannotations/ retrieved on 1/31/2021</a:t>
            </a:r>
            <a:endParaRPr sz="1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PyPA (2020) Analyzing PyPI package downloads</a:t>
            </a:r>
            <a:r>
              <a:rPr lang="en-US" sz="11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en-US" sz="1100" u="sng">
                <a:solidFill>
                  <a:schemeClr val="hlink"/>
                </a:solidFill>
                <a:latin typeface="Arial"/>
                <a:ea typeface="Arial"/>
                <a:cs typeface="Arial"/>
                <a:sym typeface="Arial"/>
                <a:hlinkClick r:id="rId4"/>
              </a:rPr>
              <a:t> (Links to an external site.)</a:t>
            </a:r>
            <a:r>
              <a:rPr lang="en-US" sz="1100">
                <a:solidFill>
                  <a:schemeClr val="dk1"/>
                </a:solidFill>
                <a:latin typeface="Arial"/>
                <a:ea typeface="Arial"/>
                <a:cs typeface="Arial"/>
                <a:sym typeface="Arial"/>
              </a:rPr>
              <a:t>packaging.python.org/guides/analyzing-pypi-package-downloads/#id4 retrieved on 1/31/2021</a:t>
            </a:r>
            <a:endParaRPr sz="1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Gaynor, A. (2016) pypi.md gist.github.com/alex/4f100a9592b05e9b4d63 retrieved on 1/31/2021</a:t>
            </a:r>
            <a:endParaRPr sz="1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Stufft</a:t>
            </a:r>
            <a:r>
              <a:rPr lang="en-US" sz="1100">
                <a:solidFill>
                  <a:schemeClr val="dk1"/>
                </a:solidFill>
                <a:latin typeface="Arial"/>
                <a:ea typeface="Arial"/>
                <a:cs typeface="Arial"/>
                <a:sym typeface="Arial"/>
              </a:rPr>
              <a:t>, D. (2016) [Distutils] Publicly Queryable Statistics mail.python.org/pipermail/distutils-sig/2016-May/028986.html retrieved on 1/31/2021</a:t>
            </a:r>
            <a:endParaRPr sz="1100">
              <a:solidFill>
                <a:schemeClr val="dk1"/>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
          <p:cNvSpPr txBox="1"/>
          <p:nvPr>
            <p:ph type="title"/>
          </p:nvPr>
        </p:nvSpPr>
        <p:spPr>
          <a:xfrm>
            <a:off x="965199" y="457200"/>
            <a:ext cx="7648121" cy="82459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Initial Approach</a:t>
            </a:r>
            <a:endParaRPr/>
          </a:p>
        </p:txBody>
      </p:sp>
      <p:sp>
        <p:nvSpPr>
          <p:cNvPr id="179" name="Google Shape;179;p4"/>
          <p:cNvSpPr/>
          <p:nvPr/>
        </p:nvSpPr>
        <p:spPr>
          <a:xfrm>
            <a:off x="965200" y="1414376"/>
            <a:ext cx="8178900" cy="3066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Char char="•"/>
            </a:pPr>
            <a:r>
              <a:rPr b="1" lang="en-US" sz="2400">
                <a:solidFill>
                  <a:schemeClr val="lt1"/>
                </a:solidFill>
                <a:latin typeface="Trebuchet MS"/>
                <a:ea typeface="Trebuchet MS"/>
                <a:cs typeface="Trebuchet MS"/>
                <a:sym typeface="Trebuchet MS"/>
              </a:rPr>
              <a:t>REGEX</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Dynamic vs Static Analysis</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System configuration changes</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Typosquatters</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Credential scanning</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Network scanning, </a:t>
            </a:r>
            <a:r>
              <a:rPr b="1" lang="en-US" sz="2400">
                <a:solidFill>
                  <a:schemeClr val="lt1"/>
                </a:solidFill>
                <a:latin typeface="Trebuchet MS"/>
                <a:ea typeface="Trebuchet MS"/>
                <a:cs typeface="Trebuchet MS"/>
                <a:sym typeface="Trebuchet MS"/>
              </a:rPr>
              <a:t>outbound connections</a:t>
            </a:r>
            <a:endParaRPr b="1" sz="2400">
              <a:solidFill>
                <a:schemeClr val="lt1"/>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0" name="Google Shape;180;p4"/>
          <p:cNvPicPr preferRelativeResize="0"/>
          <p:nvPr/>
        </p:nvPicPr>
        <p:blipFill>
          <a:blip r:embed="rId3">
            <a:alphaModFix/>
          </a:blip>
          <a:stretch>
            <a:fillRect/>
          </a:stretch>
        </p:blipFill>
        <p:spPr>
          <a:xfrm>
            <a:off x="313850" y="4374275"/>
            <a:ext cx="1143000" cy="76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cdfafc8776_0_16"/>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Initial Approach #2</a:t>
            </a:r>
            <a:endParaRPr/>
          </a:p>
        </p:txBody>
      </p:sp>
      <p:sp>
        <p:nvSpPr>
          <p:cNvPr id="186" name="Google Shape;186;gcdfafc8776_0_16"/>
          <p:cNvSpPr/>
          <p:nvPr/>
        </p:nvSpPr>
        <p:spPr>
          <a:xfrm>
            <a:off x="965200" y="1414376"/>
            <a:ext cx="8178900" cy="3066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Inline dll hooking.</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Sandboxing , IANA alert level</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Check if files are moved to a particular spot.</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C</a:t>
            </a:r>
            <a:r>
              <a:rPr b="1" lang="en-US" sz="2400">
                <a:solidFill>
                  <a:schemeClr val="lt1"/>
                </a:solidFill>
                <a:latin typeface="Trebuchet MS"/>
                <a:ea typeface="Trebuchet MS"/>
                <a:cs typeface="Trebuchet MS"/>
                <a:sym typeface="Trebuchet MS"/>
              </a:rPr>
              <a:t>atching</a:t>
            </a:r>
            <a:r>
              <a:rPr b="1" lang="en-US" sz="2400">
                <a:solidFill>
                  <a:schemeClr val="lt1"/>
                </a:solidFill>
                <a:latin typeface="Trebuchet MS"/>
                <a:ea typeface="Trebuchet MS"/>
                <a:cs typeface="Trebuchet MS"/>
                <a:sym typeface="Trebuchet MS"/>
              </a:rPr>
              <a:t> crypto mining</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Checking </a:t>
            </a:r>
            <a:r>
              <a:rPr b="1" lang="en-US" sz="2400">
                <a:solidFill>
                  <a:schemeClr val="lt1"/>
                </a:solidFill>
                <a:latin typeface="Trebuchet MS"/>
                <a:ea typeface="Trebuchet MS"/>
                <a:cs typeface="Trebuchet MS"/>
                <a:sym typeface="Trebuchet MS"/>
              </a:rPr>
              <a:t>pre scheduled</a:t>
            </a:r>
            <a:r>
              <a:rPr b="1" lang="en-US" sz="2400">
                <a:solidFill>
                  <a:schemeClr val="lt1"/>
                </a:solidFill>
                <a:latin typeface="Trebuchet MS"/>
                <a:ea typeface="Trebuchet MS"/>
                <a:cs typeface="Trebuchet MS"/>
                <a:sym typeface="Trebuchet MS"/>
              </a:rPr>
              <a:t> tasks.</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Reading RAM or CPU high alert,</a:t>
            </a:r>
            <a:endParaRPr b="1" sz="2400">
              <a:solidFill>
                <a:schemeClr val="lt1"/>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cdfafc8776_0_39"/>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Initial Approach #3</a:t>
            </a:r>
            <a:endParaRPr/>
          </a:p>
        </p:txBody>
      </p:sp>
      <p:sp>
        <p:nvSpPr>
          <p:cNvPr id="192" name="Google Shape;192;gcdfafc8776_0_39"/>
          <p:cNvSpPr/>
          <p:nvPr/>
        </p:nvSpPr>
        <p:spPr>
          <a:xfrm>
            <a:off x="965200" y="1414376"/>
            <a:ext cx="8178900" cy="3066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Band word list</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machine learning</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Enneagram of python analysis</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Anomaly detection</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gcc firing up</a:t>
            </a:r>
            <a:endParaRPr b="1" sz="2400">
              <a:solidFill>
                <a:schemeClr val="lt1"/>
              </a:solidFill>
              <a:latin typeface="Trebuchet MS"/>
              <a:ea typeface="Trebuchet MS"/>
              <a:cs typeface="Trebuchet MS"/>
              <a:sym typeface="Trebuchet MS"/>
            </a:endParaRPr>
          </a:p>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look at truffle hog.</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cdfafc8776_0_28"/>
          <p:cNvPicPr preferRelativeResize="0"/>
          <p:nvPr/>
        </p:nvPicPr>
        <p:blipFill>
          <a:blip r:embed="rId3">
            <a:alphaModFix/>
          </a:blip>
          <a:stretch>
            <a:fillRect/>
          </a:stretch>
        </p:blipFill>
        <p:spPr>
          <a:xfrm>
            <a:off x="4540875" y="901863"/>
            <a:ext cx="4490400" cy="2888825"/>
          </a:xfrm>
          <a:prstGeom prst="rect">
            <a:avLst/>
          </a:prstGeom>
          <a:noFill/>
          <a:ln>
            <a:noFill/>
          </a:ln>
        </p:spPr>
      </p:pic>
      <p:sp>
        <p:nvSpPr>
          <p:cNvPr id="198" name="Google Shape;198;gcdfafc8776_0_28"/>
          <p:cNvSpPr txBox="1"/>
          <p:nvPr>
            <p:ph type="title"/>
          </p:nvPr>
        </p:nvSpPr>
        <p:spPr>
          <a:xfrm>
            <a:off x="965199" y="457200"/>
            <a:ext cx="7648200" cy="82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sz="3600"/>
              <a:t>Actual</a:t>
            </a:r>
            <a:r>
              <a:rPr lang="en-US" sz="3600"/>
              <a:t> Approach</a:t>
            </a:r>
            <a:endParaRPr/>
          </a:p>
        </p:txBody>
      </p:sp>
      <p:sp>
        <p:nvSpPr>
          <p:cNvPr id="199" name="Google Shape;199;gcdfafc8776_0_28"/>
          <p:cNvSpPr/>
          <p:nvPr/>
        </p:nvSpPr>
        <p:spPr>
          <a:xfrm>
            <a:off x="1176575" y="1281900"/>
            <a:ext cx="7854600" cy="3054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rebuchet MS"/>
              <a:buChar char="•"/>
            </a:pPr>
            <a:r>
              <a:rPr b="1" lang="en-US" sz="2400">
                <a:solidFill>
                  <a:schemeClr val="lt1"/>
                </a:solidFill>
                <a:latin typeface="Trebuchet MS"/>
                <a:ea typeface="Trebuchet MS"/>
                <a:cs typeface="Trebuchet MS"/>
                <a:sym typeface="Trebuchet MS"/>
              </a:rPr>
              <a:t>Black Hat Python</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1" lang="en-US" sz="2400">
                <a:solidFill>
                  <a:schemeClr val="lt1"/>
                </a:solidFill>
                <a:latin typeface="Trebuchet MS"/>
                <a:ea typeface="Trebuchet MS"/>
                <a:cs typeface="Trebuchet MS"/>
                <a:sym typeface="Trebuchet MS"/>
              </a:rPr>
              <a:t>Seitz, J. (2015).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1" lang="en-US" sz="2400">
                <a:solidFill>
                  <a:schemeClr val="lt1"/>
                </a:solidFill>
                <a:latin typeface="Trebuchet MS"/>
                <a:ea typeface="Trebuchet MS"/>
                <a:cs typeface="Trebuchet MS"/>
                <a:sym typeface="Trebuchet MS"/>
              </a:rPr>
              <a:t>Black Hat Python: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1" lang="en-US" sz="2400">
                <a:solidFill>
                  <a:schemeClr val="lt1"/>
                </a:solidFill>
                <a:latin typeface="Trebuchet MS"/>
                <a:ea typeface="Trebuchet MS"/>
                <a:cs typeface="Trebuchet MS"/>
                <a:sym typeface="Trebuchet MS"/>
              </a:rPr>
              <a:t>Python Programming for Hackers</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1" lang="en-US" sz="2400">
                <a:solidFill>
                  <a:schemeClr val="lt1"/>
                </a:solidFill>
                <a:latin typeface="Trebuchet MS"/>
                <a:ea typeface="Trebuchet MS"/>
                <a:cs typeface="Trebuchet MS"/>
                <a:sym typeface="Trebuchet MS"/>
              </a:rPr>
              <a:t>and Pentesters, San</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1" lang="en-US" sz="2400">
                <a:solidFill>
                  <a:schemeClr val="lt1"/>
                </a:solidFill>
                <a:latin typeface="Trebuchet MS"/>
                <a:ea typeface="Trebuchet MS"/>
                <a:cs typeface="Trebuchet MS"/>
                <a:sym typeface="Trebuchet MS"/>
              </a:rPr>
              <a:t>Francisco: No Starch Press, Inc.</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t/>
            </a:r>
            <a:endParaRPr b="1" sz="2400">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b="1" sz="240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d3547113f1_0_0"/>
          <p:cNvSpPr txBox="1"/>
          <p:nvPr/>
        </p:nvSpPr>
        <p:spPr>
          <a:xfrm>
            <a:off x="228600" y="332525"/>
            <a:ext cx="868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accent1"/>
                </a:solidFill>
                <a:latin typeface="Trebuchet MS"/>
                <a:ea typeface="Trebuchet MS"/>
                <a:cs typeface="Trebuchet MS"/>
                <a:sym typeface="Trebuchet MS"/>
              </a:rPr>
              <a:t>Severity Score Table</a:t>
            </a:r>
            <a:endParaRPr/>
          </a:p>
        </p:txBody>
      </p:sp>
      <p:pic>
        <p:nvPicPr>
          <p:cNvPr id="205" name="Google Shape;205;gd3547113f1_0_0"/>
          <p:cNvPicPr preferRelativeResize="0"/>
          <p:nvPr/>
        </p:nvPicPr>
        <p:blipFill>
          <a:blip r:embed="rId3">
            <a:alphaModFix/>
          </a:blip>
          <a:stretch>
            <a:fillRect/>
          </a:stretch>
        </p:blipFill>
        <p:spPr>
          <a:xfrm>
            <a:off x="457200" y="1284400"/>
            <a:ext cx="5660876" cy="284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d3547113f1_0_5"/>
          <p:cNvSpPr txBox="1"/>
          <p:nvPr>
            <p:ph type="title"/>
          </p:nvPr>
        </p:nvSpPr>
        <p:spPr>
          <a:xfrm>
            <a:off x="457200" y="213053"/>
            <a:ext cx="8229600" cy="85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Malicious Script Example</a:t>
            </a:r>
            <a:endParaRPr/>
          </a:p>
        </p:txBody>
      </p:sp>
      <p:pic>
        <p:nvPicPr>
          <p:cNvPr id="211" name="Google Shape;211;gd3547113f1_0_5"/>
          <p:cNvPicPr preferRelativeResize="0"/>
          <p:nvPr/>
        </p:nvPicPr>
        <p:blipFill>
          <a:blip r:embed="rId3">
            <a:alphaModFix/>
          </a:blip>
          <a:stretch>
            <a:fillRect/>
          </a:stretch>
        </p:blipFill>
        <p:spPr>
          <a:xfrm>
            <a:off x="515300" y="1067776"/>
            <a:ext cx="4061150" cy="3163050"/>
          </a:xfrm>
          <a:prstGeom prst="rect">
            <a:avLst/>
          </a:prstGeom>
          <a:noFill/>
          <a:ln>
            <a:noFill/>
          </a:ln>
        </p:spPr>
      </p:pic>
      <p:pic>
        <p:nvPicPr>
          <p:cNvPr id="212" name="Google Shape;212;gd3547113f1_0_5"/>
          <p:cNvPicPr preferRelativeResize="0"/>
          <p:nvPr/>
        </p:nvPicPr>
        <p:blipFill>
          <a:blip r:embed="rId4">
            <a:alphaModFix/>
          </a:blip>
          <a:stretch>
            <a:fillRect/>
          </a:stretch>
        </p:blipFill>
        <p:spPr>
          <a:xfrm>
            <a:off x="4992697" y="1182063"/>
            <a:ext cx="3786675" cy="293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A">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2019-03-26T14:33:04Z</dcterms:created>
  <dc:creator>Christopher Krieger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0x010100C1A8600BC33CD041A9D5161F685BEA0A</vt:lpwstr>
  </property>
</Properties>
</file>